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 id="2147483746" r:id="rId6"/>
    <p:sldMasterId id="2147483791" r:id="rId7"/>
    <p:sldMasterId id="2147483800" r:id="rId8"/>
    <p:sldMasterId id="2147483809" r:id="rId9"/>
  </p:sldMasterIdLst>
  <p:notesMasterIdLst>
    <p:notesMasterId r:id="rId22"/>
  </p:notesMasterIdLst>
  <p:sldIdLst>
    <p:sldId id="300" r:id="rId10"/>
    <p:sldId id="270" r:id="rId11"/>
    <p:sldId id="307" r:id="rId12"/>
    <p:sldId id="316" r:id="rId13"/>
    <p:sldId id="271" r:id="rId14"/>
    <p:sldId id="260" r:id="rId15"/>
    <p:sldId id="313" r:id="rId16"/>
    <p:sldId id="310" r:id="rId17"/>
    <p:sldId id="315" r:id="rId18"/>
    <p:sldId id="314" r:id="rId19"/>
    <p:sldId id="306" r:id="rId20"/>
    <p:sldId id="31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uge, Kimberly"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9698" autoAdjust="0"/>
  </p:normalViewPr>
  <p:slideViewPr>
    <p:cSldViewPr>
      <p:cViewPr varScale="1">
        <p:scale>
          <a:sx n="117" d="100"/>
          <a:sy n="117" d="100"/>
        </p:scale>
        <p:origin x="-14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9BCFC-8B6B-4213-8DE4-8CBAFFCA1805}" type="datetimeFigureOut">
              <a:rPr lang="en-US" smtClean="0"/>
              <a:t>6/22/2016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7ACCD-A5B3-472E-8B3C-D2A56A3BE964}" type="slidenum">
              <a:rPr lang="en-US" smtClean="0"/>
              <a:t>‹#›</a:t>
            </a:fld>
            <a:endParaRPr lang="en-US" dirty="0"/>
          </a:p>
        </p:txBody>
      </p:sp>
    </p:spTree>
    <p:extLst>
      <p:ext uri="{BB962C8B-B14F-4D97-AF65-F5344CB8AC3E}">
        <p14:creationId xmlns:p14="http://schemas.microsoft.com/office/powerpoint/2010/main" val="58519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3C22-2D79-E94B-83B7-3A4164C563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6981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3C22-2D79-E94B-83B7-3A4164C563D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3098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7919" rtl="0" eaLnBrk="1" fontAlgn="auto" latinLnBrk="0" hangingPunct="1">
              <a:lnSpc>
                <a:spcPct val="100000"/>
              </a:lnSpc>
              <a:spcBef>
                <a:spcPts val="0"/>
              </a:spcBef>
              <a:spcAft>
                <a:spcPts val="0"/>
              </a:spcAft>
              <a:buClrTx/>
              <a:buSzTx/>
              <a:buFontTx/>
              <a:buNone/>
              <a:tabLst/>
              <a:defRPr/>
            </a:pPr>
            <a:r>
              <a:rPr lang="en-US" b="1" dirty="0" smtClean="0"/>
              <a:t>ApprenticeshipUSA Accelerator Meetings – </a:t>
            </a:r>
            <a:r>
              <a:rPr lang="en-US" dirty="0" smtClean="0"/>
              <a:t>In 2016, OA will hold a series of ApprenticeshipUSA Accelerator meetings in targeted industries from.  While the specific objectives of these meetings will vary by industry, the overall goal is to simplify and streamline the process of building and registering apprenticeship programs in order to rapidly grow the number of apprentices across the United States.  </a:t>
            </a:r>
          </a:p>
          <a:p>
            <a:pPr defTabSz="44791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2013C22-2D79-E94B-83B7-3A4164C563D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2745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2465">
              <a:defRPr/>
            </a:pPr>
            <a:r>
              <a:rPr lang="en-US" smtClean="0"/>
              <a:t>Questions-Answers</a:t>
            </a:r>
            <a:endParaRPr lang="en-US" dirty="0" smtClean="0"/>
          </a:p>
        </p:txBody>
      </p:sp>
      <p:sp>
        <p:nvSpPr>
          <p:cNvPr id="4" name="Slide Number Placeholder 3"/>
          <p:cNvSpPr>
            <a:spLocks noGrp="1"/>
          </p:cNvSpPr>
          <p:nvPr>
            <p:ph type="sldNum" sz="quarter" idx="10"/>
          </p:nvPr>
        </p:nvSpPr>
        <p:spPr/>
        <p:txBody>
          <a:bodyPr/>
          <a:lstStyle/>
          <a:p>
            <a:fld id="{42013C22-2D79-E94B-83B7-3A4164C563D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6032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a:lvl1pPr>
          </a:lstStyle>
          <a:p>
            <a:fld id="{0BC81C6F-505A-4FD0-8330-A232F0E6ED53}" type="datetime1">
              <a:rPr lang="en-US" altLang="en-US" smtClean="0"/>
              <a:pPr/>
              <a:t>6/22/2016</a:t>
            </a:fld>
            <a:endParaRPr lang="en-US" altLang="en-US" dirty="0"/>
          </a:p>
        </p:txBody>
      </p:sp>
      <p:sp>
        <p:nvSpPr>
          <p:cNvPr id="5" name="Footer Placeholder 4"/>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defTabSz="457200">
              <a:defRPr/>
            </a:lvl1pPr>
          </a:lstStyle>
          <a:p>
            <a:fld id="{A41850E7-B9D9-4E88-96E0-3E09D7DE3D8A}" type="slidenum">
              <a:rPr lang="en-US" altLang="en-US"/>
              <a:pPr/>
              <a:t>‹#›</a:t>
            </a:fld>
            <a:endParaRPr lang="en-US" altLang="en-US" dirty="0"/>
          </a:p>
        </p:txBody>
      </p:sp>
    </p:spTree>
    <p:extLst>
      <p:ext uri="{BB962C8B-B14F-4D97-AF65-F5344CB8AC3E}">
        <p14:creationId xmlns:p14="http://schemas.microsoft.com/office/powerpoint/2010/main" val="380658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fld id="{7A86D172-A378-44C2-93F7-4B6ABBA9D7D3}" type="datetime1">
              <a:rPr lang="en-US" altLang="en-US" smtClean="0"/>
              <a:pPr/>
              <a:t>6/22/2016</a:t>
            </a:fld>
            <a:endParaRPr lang="en-US" altLang="en-US" dirty="0"/>
          </a:p>
        </p:txBody>
      </p:sp>
      <p:sp>
        <p:nvSpPr>
          <p:cNvPr id="5" name="Footer Placeholder 4"/>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defTabSz="457200">
              <a:defRPr/>
            </a:lvl1pPr>
          </a:lstStyle>
          <a:p>
            <a:fld id="{E87CB7C0-B8D6-4FC7-AAAE-A2AA10E584A2}" type="slidenum">
              <a:rPr lang="en-US" altLang="en-US"/>
              <a:pPr/>
              <a:t>‹#›</a:t>
            </a:fld>
            <a:endParaRPr lang="en-US" altLang="en-US" dirty="0"/>
          </a:p>
        </p:txBody>
      </p:sp>
    </p:spTree>
    <p:extLst>
      <p:ext uri="{BB962C8B-B14F-4D97-AF65-F5344CB8AC3E}">
        <p14:creationId xmlns:p14="http://schemas.microsoft.com/office/powerpoint/2010/main" val="191781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fld id="{2C2C1989-C783-4BDC-A73B-91FF898425E4}" type="datetime1">
              <a:rPr lang="en-US" altLang="en-US" smtClean="0"/>
              <a:pPr/>
              <a:t>6/22/2016</a:t>
            </a:fld>
            <a:endParaRPr lang="en-US" altLang="en-US" dirty="0"/>
          </a:p>
        </p:txBody>
      </p:sp>
      <p:sp>
        <p:nvSpPr>
          <p:cNvPr id="5" name="Footer Placeholder 4"/>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defTabSz="457200">
              <a:defRPr/>
            </a:lvl1pPr>
          </a:lstStyle>
          <a:p>
            <a:fld id="{D3F5FF0B-BA86-4DEA-BE51-EBFEAECEF0BC}" type="slidenum">
              <a:rPr lang="en-US" altLang="en-US"/>
              <a:pPr/>
              <a:t>‹#›</a:t>
            </a:fld>
            <a:endParaRPr lang="en-US" altLang="en-US" dirty="0"/>
          </a:p>
        </p:txBody>
      </p:sp>
    </p:spTree>
    <p:extLst>
      <p:ext uri="{BB962C8B-B14F-4D97-AF65-F5344CB8AC3E}">
        <p14:creationId xmlns:p14="http://schemas.microsoft.com/office/powerpoint/2010/main" val="86816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4D0C3-3B8D-4BAE-8A28-5933A1FC5D50}"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99625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2CE7A-58AC-4B32-A50B-2D818FE552B7}"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5593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43019-B4BC-4879-A276-EFE31B2B06ED}"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1292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182665-4502-4B48-A254-1AD6E975AF9F}"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2446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802547-29BC-401A-BCD4-CF8D7DFFE1F9}" type="datetime1">
              <a:rPr lang="en-US" smtClean="0">
                <a:solidFill>
                  <a:prstClr val="black">
                    <a:tint val="75000"/>
                  </a:prstClr>
                </a:solidFill>
              </a: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52726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C3BA22-1245-4885-8827-AF71AE9EB88E}" type="datetime1">
              <a:rPr lang="en-US" smtClean="0">
                <a:solidFill>
                  <a:prstClr val="black">
                    <a:tint val="75000"/>
                  </a:prstClr>
                </a:solidFill>
              </a: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27264" y="396081"/>
            <a:ext cx="8229600" cy="808038"/>
          </a:xfrm>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6" name="Rectangle 5"/>
          <p:cNvSpPr/>
          <p:nvPr userDrawn="1"/>
        </p:nvSpPr>
        <p:spPr>
          <a:xfrm>
            <a:off x="0" y="381000"/>
            <a:ext cx="91440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509755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C2BD5-4040-4E1D-9208-8D9842F730A5}" type="datetime1">
              <a:rPr lang="en-US" smtClean="0">
                <a:solidFill>
                  <a:prstClr val="black">
                    <a:tint val="75000"/>
                  </a:prstClr>
                </a:solidFill>
              </a: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25677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153400" cy="838200"/>
          </a:xfrm>
        </p:spPr>
        <p:txBody>
          <a:bodyPr anchor="b">
            <a:normAutofit/>
          </a:bodyPr>
          <a:lstStyle>
            <a:lvl1pPr algn="l">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FD92716-4A0F-4D00-B458-982D492D8EF0}"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278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vl1pPr>
          </a:lstStyle>
          <a:p>
            <a:fld id="{70E4F64D-E9A1-4E89-BD95-9D35CF3CBCD1}" type="datetime1">
              <a:rPr lang="en-US" altLang="en-US" smtClean="0"/>
              <a:pPr/>
              <a:t>6/22/2016</a:t>
            </a:fld>
            <a:endParaRPr lang="en-US" altLang="en-US" dirty="0"/>
          </a:p>
        </p:txBody>
      </p:sp>
      <p:sp>
        <p:nvSpPr>
          <p:cNvPr id="5" name="Footer Placeholder 4"/>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defTabSz="457200">
              <a:defRPr/>
            </a:lvl1pPr>
          </a:lstStyle>
          <a:p>
            <a:fld id="{EA9FA1EB-DAD4-4C0A-B929-9D6887572862}" type="slidenum">
              <a:rPr lang="en-US" altLang="en-US"/>
              <a:pPr/>
              <a:t>‹#›</a:t>
            </a:fld>
            <a:endParaRPr lang="en-US" altLang="en-US" dirty="0"/>
          </a:p>
        </p:txBody>
      </p:sp>
    </p:spTree>
    <p:extLst>
      <p:ext uri="{BB962C8B-B14F-4D97-AF65-F5344CB8AC3E}">
        <p14:creationId xmlns:p14="http://schemas.microsoft.com/office/powerpoint/2010/main" val="1145258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5929F-A19F-4256-963E-2A2D01A41E6E}"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0285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701B3-96E7-4C14-9BB0-F38DD40D9371}"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96382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88A8F-5DA9-4C3C-8BA0-95CC61971627}"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52578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0A8FF-DBF6-4B21-B9D2-AE7353FDE333}"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1942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1C015-350D-4028-BFEF-CFBB9E1E4AA4}"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737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DB9AD-AD4D-42D2-8B20-1E349A211724}"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748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1D4E4-9BA6-457C-A75A-67AA0B4EEAAF}"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66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CC241-A3A0-4060-AC98-A42F9FE791D4}" type="datetime1">
              <a:rPr lang="en-US" smtClean="0">
                <a:solidFill>
                  <a:prstClr val="black">
                    <a:tint val="75000"/>
                  </a:prstClr>
                </a:solidFill>
              </a: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347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336DA-CF10-4EA4-BC67-58F307039AA9}" type="datetime1">
              <a:rPr lang="en-US" smtClean="0">
                <a:solidFill>
                  <a:prstClr val="black">
                    <a:tint val="75000"/>
                  </a:prstClr>
                </a:solidFill>
              </a: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9740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0265-2CC6-4993-9A8C-3219EC03E61B}" type="datetime1">
              <a:rPr lang="en-US" smtClean="0">
                <a:solidFill>
                  <a:prstClr val="black">
                    <a:tint val="75000"/>
                  </a:prstClr>
                </a:solidFill>
              </a: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89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17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0050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lvl1pPr>
          </a:lstStyle>
          <a:p>
            <a:fld id="{836F751C-3AAC-4CD1-995E-C788C5DAD485}" type="datetime1">
              <a:rPr lang="en-US" altLang="en-US" smtClean="0"/>
              <a:pPr/>
              <a:t>6/22/2016</a:t>
            </a:fld>
            <a:endParaRPr lang="en-US" altLang="en-US" dirty="0"/>
          </a:p>
        </p:txBody>
      </p:sp>
      <p:sp>
        <p:nvSpPr>
          <p:cNvPr id="5" name="Footer Placeholder 4"/>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defTabSz="457200">
              <a:defRPr/>
            </a:lvl1pPr>
          </a:lstStyle>
          <a:p>
            <a:fld id="{CE6B7600-9C38-472F-9A2C-E93690305D05}" type="slidenum">
              <a:rPr lang="en-US" altLang="en-US"/>
              <a:pPr/>
              <a:t>‹#›</a:t>
            </a:fld>
            <a:endParaRPr lang="en-US" altLang="en-US" dirty="0"/>
          </a:p>
        </p:txBody>
      </p:sp>
    </p:spTree>
    <p:extLst>
      <p:ext uri="{BB962C8B-B14F-4D97-AF65-F5344CB8AC3E}">
        <p14:creationId xmlns:p14="http://schemas.microsoft.com/office/powerpoint/2010/main" val="3507374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51D53-5601-4486-88CC-949CEFBC2AE7}"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2321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E1397-236E-4B36-BE98-CAB6F3D6A5F6}"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3646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0BCD2-3BAF-4AC7-B8DA-CD709AC19F91}"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696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F9F71-6FE7-499A-88F7-218CD0FCCBBD}"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7424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2139" y="1731884"/>
            <a:ext cx="6269499" cy="1742381"/>
          </a:xfrm>
        </p:spPr>
        <p:txBody>
          <a:bodyPr>
            <a:normAutofit/>
          </a:bodyPr>
          <a:lstStyle>
            <a:lvl1pPr algn="l">
              <a:defRPr sz="4400" b="0">
                <a:solidFill>
                  <a:srgbClr val="517E9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03129" y="3694688"/>
            <a:ext cx="6248509" cy="1270048"/>
          </a:xfrm>
        </p:spPr>
        <p:txBody>
          <a:bodyPr>
            <a:normAutofit/>
          </a:bodyPr>
          <a:lstStyle>
            <a:lvl1pPr marL="0" indent="0" algn="l">
              <a:lnSpc>
                <a:spcPts val="3000"/>
              </a:lnSpc>
              <a:spcBef>
                <a:spcPts val="0"/>
              </a:spcBef>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9C9C542F-6633-DE4E-BD0D-706F73EBE14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140104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1511"/>
            <a:ext cx="7257976" cy="773566"/>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0014944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3571" y="3429000"/>
            <a:ext cx="8041142" cy="863600"/>
          </a:xfrm>
        </p:spPr>
        <p:txBody>
          <a:bodyPr anchor="t"/>
          <a:lstStyle>
            <a:lvl1pPr algn="l">
              <a:defRPr sz="4000" b="1" cap="none">
                <a:solidFill>
                  <a:srgbClr val="2872A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3571" y="4292600"/>
            <a:ext cx="8041142" cy="50618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455411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5119629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38137946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7"/>
            <a:ext cx="7257976" cy="773566"/>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243146"/>
            <a:ext cx="2133600" cy="609982"/>
          </a:xfrm>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8805077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a:lvl1pPr>
          </a:lstStyle>
          <a:p>
            <a:fld id="{51498732-5926-4CEE-B652-40ACEB247522}" type="datetime1">
              <a:rPr lang="en-US" altLang="en-US" smtClean="0"/>
              <a:pPr/>
              <a:t>6/22/2016</a:t>
            </a:fld>
            <a:endParaRPr lang="en-US" altLang="en-US" dirty="0"/>
          </a:p>
        </p:txBody>
      </p:sp>
      <p:sp>
        <p:nvSpPr>
          <p:cNvPr id="6" name="Footer Placeholder 5"/>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7" name="Slide Number Placeholder 6"/>
          <p:cNvSpPr>
            <a:spLocks noGrp="1"/>
          </p:cNvSpPr>
          <p:nvPr>
            <p:ph type="sldNum" sz="quarter" idx="12"/>
          </p:nvPr>
        </p:nvSpPr>
        <p:spPr/>
        <p:txBody>
          <a:bodyPr/>
          <a:lstStyle>
            <a:lvl1pPr defTabSz="457200">
              <a:defRPr/>
            </a:lvl1pPr>
          </a:lstStyle>
          <a:p>
            <a:fld id="{9C639229-2D6A-41A2-BBA2-E70C6AD68794}" type="slidenum">
              <a:rPr lang="en-US" altLang="en-US"/>
              <a:pPr/>
              <a:t>‹#›</a:t>
            </a:fld>
            <a:endParaRPr lang="en-US" altLang="en-US" dirty="0"/>
          </a:p>
        </p:txBody>
      </p:sp>
    </p:spTree>
    <p:extLst>
      <p:ext uri="{BB962C8B-B14F-4D97-AF65-F5344CB8AC3E}">
        <p14:creationId xmlns:p14="http://schemas.microsoft.com/office/powerpoint/2010/main" val="1627130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5" name="Title 1"/>
          <p:cNvSpPr>
            <a:spLocks noGrp="1"/>
          </p:cNvSpPr>
          <p:nvPr>
            <p:ph type="title"/>
          </p:nvPr>
        </p:nvSpPr>
        <p:spPr>
          <a:xfrm>
            <a:off x="457200" y="378027"/>
            <a:ext cx="7257976" cy="773566"/>
          </a:xfrm>
        </p:spPr>
        <p:txBody>
          <a:bodyPr/>
          <a:lstStyle/>
          <a:p>
            <a:r>
              <a:rPr lang="en-US" smtClean="0"/>
              <a:t>Click to edit Master title style</a:t>
            </a:r>
            <a:endParaRPr lang="en-US"/>
          </a:p>
        </p:txBody>
      </p:sp>
    </p:spTree>
    <p:extLst>
      <p:ext uri="{BB962C8B-B14F-4D97-AF65-F5344CB8AC3E}">
        <p14:creationId xmlns:p14="http://schemas.microsoft.com/office/powerpoint/2010/main" val="6507645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9504960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2139" y="1731884"/>
            <a:ext cx="6269499" cy="1742381"/>
          </a:xfrm>
        </p:spPr>
        <p:txBody>
          <a:bodyPr>
            <a:normAutofit/>
          </a:bodyPr>
          <a:lstStyle>
            <a:lvl1pPr algn="l">
              <a:defRPr sz="4400" b="0">
                <a:solidFill>
                  <a:srgbClr val="517E9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03129" y="3694688"/>
            <a:ext cx="6248509" cy="1270048"/>
          </a:xfrm>
        </p:spPr>
        <p:txBody>
          <a:bodyPr>
            <a:normAutofit/>
          </a:bodyPr>
          <a:lstStyle>
            <a:lvl1pPr marL="0" indent="0" algn="l">
              <a:lnSpc>
                <a:spcPts val="3000"/>
              </a:lnSpc>
              <a:spcBef>
                <a:spcPts val="0"/>
              </a:spcBef>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9C9C542F-6633-DE4E-BD0D-706F73EBE14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838533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1511"/>
            <a:ext cx="7257976" cy="773566"/>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3614640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3571" y="3429000"/>
            <a:ext cx="8041142" cy="863600"/>
          </a:xfrm>
        </p:spPr>
        <p:txBody>
          <a:bodyPr anchor="t"/>
          <a:lstStyle>
            <a:lvl1pPr algn="l">
              <a:defRPr sz="4000" b="1" cap="none">
                <a:solidFill>
                  <a:srgbClr val="2872A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3571" y="4292600"/>
            <a:ext cx="8041142" cy="50618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57937641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9705315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258873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7"/>
            <a:ext cx="7257976" cy="773566"/>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243146"/>
            <a:ext cx="2133600" cy="609982"/>
          </a:xfrm>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7057708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5" name="Title 1"/>
          <p:cNvSpPr>
            <a:spLocks noGrp="1"/>
          </p:cNvSpPr>
          <p:nvPr>
            <p:ph type="title"/>
          </p:nvPr>
        </p:nvSpPr>
        <p:spPr>
          <a:xfrm>
            <a:off x="457200" y="378027"/>
            <a:ext cx="7257976" cy="773566"/>
          </a:xfrm>
        </p:spPr>
        <p:txBody>
          <a:bodyPr/>
          <a:lstStyle/>
          <a:p>
            <a:r>
              <a:rPr lang="en-US" smtClean="0"/>
              <a:t>Click to edit Master title style</a:t>
            </a:r>
            <a:endParaRPr lang="en-US"/>
          </a:p>
        </p:txBody>
      </p:sp>
    </p:spTree>
    <p:extLst>
      <p:ext uri="{BB962C8B-B14F-4D97-AF65-F5344CB8AC3E}">
        <p14:creationId xmlns:p14="http://schemas.microsoft.com/office/powerpoint/2010/main" val="18568305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20066"/>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6659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defRPr/>
            </a:lvl1pPr>
          </a:lstStyle>
          <a:p>
            <a:fld id="{B3BA00FF-FECE-4821-8E5B-878FEA99EF83}" type="datetime1">
              <a:rPr lang="en-US" altLang="en-US" smtClean="0"/>
              <a:pPr/>
              <a:t>6/22/2016</a:t>
            </a:fld>
            <a:endParaRPr lang="en-US" altLang="en-US" dirty="0"/>
          </a:p>
        </p:txBody>
      </p:sp>
      <p:sp>
        <p:nvSpPr>
          <p:cNvPr id="8" name="Footer Placeholder 7"/>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9" name="Slide Number Placeholder 8"/>
          <p:cNvSpPr>
            <a:spLocks noGrp="1"/>
          </p:cNvSpPr>
          <p:nvPr>
            <p:ph type="sldNum" sz="quarter" idx="12"/>
          </p:nvPr>
        </p:nvSpPr>
        <p:spPr/>
        <p:txBody>
          <a:bodyPr/>
          <a:lstStyle>
            <a:lvl1pPr defTabSz="457200">
              <a:defRPr/>
            </a:lvl1pPr>
          </a:lstStyle>
          <a:p>
            <a:fld id="{B15E37FC-CE41-4E14-82E5-0282907449A6}" type="slidenum">
              <a:rPr lang="en-US" altLang="en-US"/>
              <a:pPr/>
              <a:t>‹#›</a:t>
            </a:fld>
            <a:endParaRPr lang="en-US" altLang="en-US" dirty="0"/>
          </a:p>
        </p:txBody>
      </p:sp>
    </p:spTree>
    <p:extLst>
      <p:ext uri="{BB962C8B-B14F-4D97-AF65-F5344CB8AC3E}">
        <p14:creationId xmlns:p14="http://schemas.microsoft.com/office/powerpoint/2010/main" val="2025057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4D0C3-3B8D-4BAE-8A28-5933A1FC5D50}"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5583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2CE7A-58AC-4B32-A50B-2D818FE552B7}"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7397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43019-B4BC-4879-A276-EFE31B2B06ED}"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8404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182665-4502-4B48-A254-1AD6E975AF9F}"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167838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802547-29BC-401A-BCD4-CF8D7DFFE1F9}" type="datetime1">
              <a:rPr lang="en-US" smtClean="0">
                <a:solidFill>
                  <a:prstClr val="black">
                    <a:tint val="75000"/>
                  </a:prstClr>
                </a:solidFill>
              </a:rPr>
              <a:pPr/>
              <a:t>6/22/2016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398731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C3BA22-1245-4885-8827-AF71AE9EB88E}" type="datetime1">
              <a:rPr lang="en-US" smtClean="0">
                <a:solidFill>
                  <a:prstClr val="black">
                    <a:tint val="75000"/>
                  </a:prstClr>
                </a:solidFill>
              </a:rPr>
              <a:pPr/>
              <a:t>6/22/2016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27264" y="396083"/>
            <a:ext cx="8229600" cy="808039"/>
          </a:xfrm>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6" name="Rectangle 5"/>
          <p:cNvSpPr/>
          <p:nvPr userDrawn="1"/>
        </p:nvSpPr>
        <p:spPr>
          <a:xfrm>
            <a:off x="0" y="381000"/>
            <a:ext cx="91440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7002925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C2BD5-4040-4E1D-9208-8D9842F730A5}" type="datetime1">
              <a:rPr lang="en-US" smtClean="0">
                <a:solidFill>
                  <a:prstClr val="black">
                    <a:tint val="75000"/>
                  </a:prstClr>
                </a:solidFill>
              </a:rPr>
              <a:pPr/>
              <a:t>6/22/2016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793671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153400" cy="838200"/>
          </a:xfrm>
        </p:spPr>
        <p:txBody>
          <a:bodyPr anchor="b">
            <a:normAutofit/>
          </a:bodyPr>
          <a:lstStyle>
            <a:lvl1pPr algn="l">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1"/>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FD92716-4A0F-4D00-B458-982D492D8EF0}"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4963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2"/>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5929F-A19F-4256-963E-2A2D01A41E6E}" type="datetime1">
              <a:rPr lang="en-US" smtClean="0">
                <a:solidFill>
                  <a:prstClr val="black">
                    <a:tint val="75000"/>
                  </a:prstClr>
                </a:solidFill>
              </a:rPr>
              <a:pPr/>
              <a:t>6/22/2016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61749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701B3-96E7-4C14-9BB0-F38DD40D9371}"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27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381000"/>
            <a:ext cx="9144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27264" y="396081"/>
            <a:ext cx="8229600" cy="808038"/>
          </a:xfrm>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defTabSz="457200">
              <a:defRPr/>
            </a:lvl1pPr>
          </a:lstStyle>
          <a:p>
            <a:fld id="{29A9A816-7BF6-4577-91B4-3B2D63CE08EE}" type="datetime1">
              <a:rPr lang="en-US" altLang="en-US" smtClean="0"/>
              <a:pPr/>
              <a:t>6/22/2016</a:t>
            </a:fld>
            <a:endParaRPr lang="en-US" altLang="en-US" dirty="0"/>
          </a:p>
        </p:txBody>
      </p:sp>
      <p:sp>
        <p:nvSpPr>
          <p:cNvPr id="5" name="Footer Placeholder 3"/>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6" name="Slide Number Placeholder 4"/>
          <p:cNvSpPr>
            <a:spLocks noGrp="1"/>
          </p:cNvSpPr>
          <p:nvPr>
            <p:ph type="sldNum" sz="quarter" idx="12"/>
          </p:nvPr>
        </p:nvSpPr>
        <p:spPr/>
        <p:txBody>
          <a:bodyPr/>
          <a:lstStyle>
            <a:lvl1pPr defTabSz="457200">
              <a:defRPr/>
            </a:lvl1pPr>
          </a:lstStyle>
          <a:p>
            <a:fld id="{CF85B0EA-F899-4168-B254-BB823BE8CE8F}" type="slidenum">
              <a:rPr lang="en-US" altLang="en-US"/>
              <a:pPr/>
              <a:t>‹#›</a:t>
            </a:fld>
            <a:endParaRPr lang="en-US" altLang="en-US" dirty="0"/>
          </a:p>
        </p:txBody>
      </p:sp>
    </p:spTree>
    <p:extLst>
      <p:ext uri="{BB962C8B-B14F-4D97-AF65-F5344CB8AC3E}">
        <p14:creationId xmlns:p14="http://schemas.microsoft.com/office/powerpoint/2010/main" val="467169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88A8F-5DA9-4C3C-8BA0-95CC61971627}"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8899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vl1pPr>
          </a:lstStyle>
          <a:p>
            <a:fld id="{6E4A250F-FE70-448E-965D-28F7251CC1A3}" type="datetime1">
              <a:rPr lang="en-US" altLang="en-US" smtClean="0"/>
              <a:pPr/>
              <a:t>6/22/2016</a:t>
            </a:fld>
            <a:endParaRPr lang="en-US" altLang="en-US" dirty="0"/>
          </a:p>
        </p:txBody>
      </p:sp>
      <p:sp>
        <p:nvSpPr>
          <p:cNvPr id="3" name="Footer Placeholder 2"/>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4" name="Slide Number Placeholder 3"/>
          <p:cNvSpPr>
            <a:spLocks noGrp="1"/>
          </p:cNvSpPr>
          <p:nvPr>
            <p:ph type="sldNum" sz="quarter" idx="12"/>
          </p:nvPr>
        </p:nvSpPr>
        <p:spPr/>
        <p:txBody>
          <a:bodyPr/>
          <a:lstStyle>
            <a:lvl1pPr defTabSz="457200">
              <a:defRPr/>
            </a:lvl1pPr>
          </a:lstStyle>
          <a:p>
            <a:fld id="{35D4D8E2-A99B-4286-8519-4B221AFC823A}" type="slidenum">
              <a:rPr lang="en-US" altLang="en-US"/>
              <a:pPr/>
              <a:t>‹#›</a:t>
            </a:fld>
            <a:endParaRPr lang="en-US" altLang="en-US" dirty="0"/>
          </a:p>
        </p:txBody>
      </p:sp>
    </p:spTree>
    <p:extLst>
      <p:ext uri="{BB962C8B-B14F-4D97-AF65-F5344CB8AC3E}">
        <p14:creationId xmlns:p14="http://schemas.microsoft.com/office/powerpoint/2010/main" val="20583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153400" cy="838200"/>
          </a:xfrm>
        </p:spPr>
        <p:txBody>
          <a:bodyPr anchor="b">
            <a:normAutofit/>
          </a:bodyPr>
          <a:lstStyle>
            <a:lvl1pPr algn="l">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defTabSz="457200">
              <a:defRPr/>
            </a:lvl1pPr>
          </a:lstStyle>
          <a:p>
            <a:fld id="{67EC204A-8D26-48FF-97AA-444D271F0836}" type="datetime1">
              <a:rPr lang="en-US" altLang="en-US" smtClean="0"/>
              <a:pPr/>
              <a:t>6/22/2016</a:t>
            </a:fld>
            <a:endParaRPr lang="en-US" altLang="en-US" dirty="0"/>
          </a:p>
        </p:txBody>
      </p:sp>
      <p:sp>
        <p:nvSpPr>
          <p:cNvPr id="6" name="Footer Placeholder 5"/>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7" name="Slide Number Placeholder 6"/>
          <p:cNvSpPr>
            <a:spLocks noGrp="1"/>
          </p:cNvSpPr>
          <p:nvPr>
            <p:ph type="sldNum" sz="quarter" idx="12"/>
          </p:nvPr>
        </p:nvSpPr>
        <p:spPr/>
        <p:txBody>
          <a:bodyPr/>
          <a:lstStyle>
            <a:lvl1pPr defTabSz="457200">
              <a:defRPr/>
            </a:lvl1pPr>
          </a:lstStyle>
          <a:p>
            <a:fld id="{BA7CE5AF-98BE-4687-A4E7-33DF71FF7BCC}" type="slidenum">
              <a:rPr lang="en-US" altLang="en-US"/>
              <a:pPr/>
              <a:t>‹#›</a:t>
            </a:fld>
            <a:endParaRPr lang="en-US" altLang="en-US" dirty="0"/>
          </a:p>
        </p:txBody>
      </p:sp>
    </p:spTree>
    <p:extLst>
      <p:ext uri="{BB962C8B-B14F-4D97-AF65-F5344CB8AC3E}">
        <p14:creationId xmlns:p14="http://schemas.microsoft.com/office/powerpoint/2010/main" val="232237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vl1pPr>
          </a:lstStyle>
          <a:p>
            <a:fld id="{C227C3F2-7D6C-4DB9-A2AB-7214E5B737F9}" type="datetime1">
              <a:rPr lang="en-US" altLang="en-US" smtClean="0"/>
              <a:pPr/>
              <a:t>6/22/2016</a:t>
            </a:fld>
            <a:endParaRPr lang="en-US" altLang="en-US" dirty="0"/>
          </a:p>
        </p:txBody>
      </p:sp>
      <p:sp>
        <p:nvSpPr>
          <p:cNvPr id="6" name="Footer Placeholder 5"/>
          <p:cNvSpPr>
            <a:spLocks noGrp="1"/>
          </p:cNvSpPr>
          <p:nvPr>
            <p:ph type="ftr" sz="quarter" idx="11"/>
          </p:nvPr>
        </p:nvSpPr>
        <p:spPr/>
        <p:txBody>
          <a:bodyPr/>
          <a:lstStyle>
            <a:lvl1pPr defTabSz="457200">
              <a:defRPr/>
            </a:lvl1pPr>
          </a:lstStyle>
          <a:p>
            <a:pPr>
              <a:defRPr/>
            </a:pPr>
            <a:r>
              <a:rPr lang="en-US" dirty="0" smtClean="0"/>
              <a:t>2</a:t>
            </a:r>
            <a:endParaRPr lang="en-US" dirty="0"/>
          </a:p>
        </p:txBody>
      </p:sp>
      <p:sp>
        <p:nvSpPr>
          <p:cNvPr id="7" name="Slide Number Placeholder 6"/>
          <p:cNvSpPr>
            <a:spLocks noGrp="1"/>
          </p:cNvSpPr>
          <p:nvPr>
            <p:ph type="sldNum" sz="quarter" idx="12"/>
          </p:nvPr>
        </p:nvSpPr>
        <p:spPr/>
        <p:txBody>
          <a:bodyPr/>
          <a:lstStyle>
            <a:lvl1pPr defTabSz="457200">
              <a:defRPr/>
            </a:lvl1pPr>
          </a:lstStyle>
          <a:p>
            <a:fld id="{969BEFB7-2113-49F5-B6C7-8F62B3AFACBC}" type="slidenum">
              <a:rPr lang="en-US" altLang="en-US"/>
              <a:pPr/>
              <a:t>‹#›</a:t>
            </a:fld>
            <a:endParaRPr lang="en-US" altLang="en-US" dirty="0"/>
          </a:p>
        </p:txBody>
      </p:sp>
    </p:spTree>
    <p:extLst>
      <p:ext uri="{BB962C8B-B14F-4D97-AF65-F5344CB8AC3E}">
        <p14:creationId xmlns:p14="http://schemas.microsoft.com/office/powerpoint/2010/main" val="27861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jpe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2.jpeg"/><Relationship Id="rId4" Type="http://schemas.openxmlformats.org/officeDocument/2006/relationships/slideLayout" Target="../slideLayouts/slideLayout4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381000"/>
            <a:ext cx="9144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51" name="Title Placeholder 1"/>
          <p:cNvSpPr>
            <a:spLocks noGrp="1"/>
          </p:cNvSpPr>
          <p:nvPr userDrawn="1">
            <p:ph type="title"/>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userDrawn="1">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200">
                <a:solidFill>
                  <a:srgbClr val="898989"/>
                </a:solidFill>
              </a:defRPr>
            </a:lvl1pPr>
          </a:lstStyle>
          <a:p>
            <a:pPr fontAlgn="base">
              <a:spcBef>
                <a:spcPct val="0"/>
              </a:spcBef>
              <a:spcAft>
                <a:spcPct val="0"/>
              </a:spcAft>
            </a:pPr>
            <a:fld id="{7560DAC1-CD75-4DAF-9FA7-E0D332BF4CFD}" type="datetime1">
              <a:rPr lang="en-US" altLang="en-US" smtClean="0">
                <a:ea typeface="MS PGothic" pitchFamily="34" charset="-128"/>
              </a:rPr>
              <a:pPr fontAlgn="base">
                <a:spcBef>
                  <a:spcPct val="0"/>
                </a:spcBef>
                <a:spcAft>
                  <a:spcPct val="0"/>
                </a:spcAft>
              </a:pPr>
              <a:t>6/22/2016</a:t>
            </a:fld>
            <a:endParaRPr lang="en-US" altLang="en-US" dirty="0">
              <a:ea typeface="MS PGothic" pitchFamily="34" charset="-128"/>
            </a:endParaRPr>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mn-lt"/>
                <a:ea typeface="+mn-ea"/>
              </a:defRPr>
            </a:lvl1pPr>
          </a:lstStyle>
          <a:p>
            <a:pPr>
              <a:defRPr/>
            </a:pPr>
            <a:r>
              <a:rPr lang="en-US" dirty="0" smtClean="0"/>
              <a:t>2</a:t>
            </a:r>
            <a:endParaRPr lang="en-US" dirty="0"/>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defRPr>
            </a:lvl1pPr>
          </a:lstStyle>
          <a:p>
            <a:pPr fontAlgn="base">
              <a:spcBef>
                <a:spcPct val="0"/>
              </a:spcBef>
              <a:spcAft>
                <a:spcPct val="0"/>
              </a:spcAft>
            </a:pPr>
            <a:fld id="{153D98B5-5243-4015-AA37-618184EA17BB}" type="slidenum">
              <a:rPr lang="en-US" altLang="en-US">
                <a:ea typeface="MS PGothic" pitchFamily="34" charset="-128"/>
              </a:rPr>
              <a:pPr fontAlgn="base">
                <a:spcBef>
                  <a:spcPct val="0"/>
                </a:spcBef>
                <a:spcAft>
                  <a:spcPct val="0"/>
                </a:spcAft>
              </a:pPr>
              <a:t>‹#›</a:t>
            </a:fld>
            <a:endParaRPr lang="en-US" altLang="en-US" dirty="0">
              <a:ea typeface="MS PGothic" pitchFamily="34" charset="-128"/>
            </a:endParaRPr>
          </a:p>
        </p:txBody>
      </p:sp>
      <p:pic>
        <p:nvPicPr>
          <p:cNvPr id="2056" name="Picture 9"/>
          <p:cNvPicPr>
            <a:picLocks noChangeAspect="1"/>
          </p:cNvPicPr>
          <p:nvPr userDrawn="1"/>
        </p:nvPicPr>
        <p:blipFill>
          <a:blip r:embed="rId13">
            <a:extLst>
              <a:ext uri="{28A0092B-C50C-407E-A947-70E740481C1C}">
                <a14:useLocalDpi xmlns:a14="http://schemas.microsoft.com/office/drawing/2010/main" val="0"/>
              </a:ext>
            </a:extLst>
          </a:blip>
          <a:srcRect l="19740"/>
          <a:stretch>
            <a:fillRect/>
          </a:stretch>
        </p:blipFill>
        <p:spPr bwMode="auto">
          <a:xfrm>
            <a:off x="93663" y="6342063"/>
            <a:ext cx="20780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247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fontAlgn="base">
        <a:spcBef>
          <a:spcPct val="0"/>
        </a:spcBef>
        <a:spcAft>
          <a:spcPct val="0"/>
        </a:spcAft>
        <a:defRPr sz="2800" b="1" kern="1200">
          <a:solidFill>
            <a:schemeClr val="bg1"/>
          </a:solidFill>
          <a:latin typeface="+mj-lt"/>
          <a:ea typeface="MS PGothic" pitchFamily="34" charset="-128"/>
          <a:cs typeface="+mj-cs"/>
        </a:defRPr>
      </a:lvl1pPr>
      <a:lvl2pPr algn="l" rtl="0" fontAlgn="base">
        <a:spcBef>
          <a:spcPct val="0"/>
        </a:spcBef>
        <a:spcAft>
          <a:spcPct val="0"/>
        </a:spcAft>
        <a:defRPr sz="2800" b="1">
          <a:solidFill>
            <a:schemeClr val="bg1"/>
          </a:solidFill>
          <a:latin typeface="Calibri" pitchFamily="34" charset="0"/>
          <a:ea typeface="MS PGothic" pitchFamily="34" charset="-128"/>
        </a:defRPr>
      </a:lvl2pPr>
      <a:lvl3pPr algn="l" rtl="0" fontAlgn="base">
        <a:spcBef>
          <a:spcPct val="0"/>
        </a:spcBef>
        <a:spcAft>
          <a:spcPct val="0"/>
        </a:spcAft>
        <a:defRPr sz="2800" b="1">
          <a:solidFill>
            <a:schemeClr val="bg1"/>
          </a:solidFill>
          <a:latin typeface="Calibri" pitchFamily="34" charset="0"/>
          <a:ea typeface="MS PGothic" pitchFamily="34" charset="-128"/>
        </a:defRPr>
      </a:lvl3pPr>
      <a:lvl4pPr algn="l" rtl="0" fontAlgn="base">
        <a:spcBef>
          <a:spcPct val="0"/>
        </a:spcBef>
        <a:spcAft>
          <a:spcPct val="0"/>
        </a:spcAft>
        <a:defRPr sz="2800" b="1">
          <a:solidFill>
            <a:schemeClr val="bg1"/>
          </a:solidFill>
          <a:latin typeface="Calibri" pitchFamily="34" charset="0"/>
          <a:ea typeface="MS PGothic" pitchFamily="34" charset="-128"/>
        </a:defRPr>
      </a:lvl4pPr>
      <a:lvl5pPr algn="l" rtl="0" fontAlgn="base">
        <a:spcBef>
          <a:spcPct val="0"/>
        </a:spcBef>
        <a:spcAft>
          <a:spcPct val="0"/>
        </a:spcAft>
        <a:defRPr sz="2800" b="1">
          <a:solidFill>
            <a:schemeClr val="bg1"/>
          </a:solidFill>
          <a:latin typeface="Calibri" pitchFamily="34" charset="0"/>
          <a:ea typeface="MS PGothic" pitchFamily="34" charset="-128"/>
        </a:defRPr>
      </a:lvl5pPr>
      <a:lvl6pPr marL="457200" algn="l" rtl="0" fontAlgn="base">
        <a:spcBef>
          <a:spcPct val="0"/>
        </a:spcBef>
        <a:spcAft>
          <a:spcPct val="0"/>
        </a:spcAft>
        <a:defRPr sz="2800" b="1">
          <a:solidFill>
            <a:schemeClr val="bg1"/>
          </a:solidFill>
          <a:latin typeface="Calibri" pitchFamily="34" charset="0"/>
          <a:ea typeface="MS PGothic" pitchFamily="34" charset="-128"/>
        </a:defRPr>
      </a:lvl6pPr>
      <a:lvl7pPr marL="914400" algn="l" rtl="0" fontAlgn="base">
        <a:spcBef>
          <a:spcPct val="0"/>
        </a:spcBef>
        <a:spcAft>
          <a:spcPct val="0"/>
        </a:spcAft>
        <a:defRPr sz="2800" b="1">
          <a:solidFill>
            <a:schemeClr val="bg1"/>
          </a:solidFill>
          <a:latin typeface="Calibri" pitchFamily="34" charset="0"/>
          <a:ea typeface="MS PGothic" pitchFamily="34" charset="-128"/>
        </a:defRPr>
      </a:lvl7pPr>
      <a:lvl8pPr marL="1371600" algn="l" rtl="0" fontAlgn="base">
        <a:spcBef>
          <a:spcPct val="0"/>
        </a:spcBef>
        <a:spcAft>
          <a:spcPct val="0"/>
        </a:spcAft>
        <a:defRPr sz="2800" b="1">
          <a:solidFill>
            <a:schemeClr val="bg1"/>
          </a:solidFill>
          <a:latin typeface="Calibri" pitchFamily="34" charset="0"/>
          <a:ea typeface="MS PGothic" pitchFamily="34" charset="-128"/>
        </a:defRPr>
      </a:lvl8pPr>
      <a:lvl9pPr marL="1828800" algn="l" rtl="0" fontAlgn="base">
        <a:spcBef>
          <a:spcPct val="0"/>
        </a:spcBef>
        <a:spcAft>
          <a:spcPct val="0"/>
        </a:spcAft>
        <a:defRPr sz="2800" b="1">
          <a:solidFill>
            <a:schemeClr val="bg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81000"/>
            <a:ext cx="91440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userDrawn="1">
            <p:ph type="title"/>
          </p:nvPr>
        </p:nvSpPr>
        <p:spPr>
          <a:xfrm>
            <a:off x="0" y="381000"/>
            <a:ext cx="8258389" cy="838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D2973-F9C1-43C0-8E77-30480908EA66}"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741"/>
          <a:stretch/>
        </p:blipFill>
        <p:spPr>
          <a:xfrm>
            <a:off x="92990" y="6342407"/>
            <a:ext cx="2079356" cy="480956"/>
          </a:xfrm>
          <a:prstGeom prst="rect">
            <a:avLst/>
          </a:prstGeom>
        </p:spPr>
      </p:pic>
    </p:spTree>
    <p:extLst>
      <p:ext uri="{BB962C8B-B14F-4D97-AF65-F5344CB8AC3E}">
        <p14:creationId xmlns:p14="http://schemas.microsoft.com/office/powerpoint/2010/main" val="2508062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FF3D0-6597-4B46-9318-27F249078500}"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82829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2"/>
          <p:cNvSpPr>
            <a:spLocks/>
          </p:cNvSpPr>
          <p:nvPr userDrawn="1"/>
        </p:nvSpPr>
        <p:spPr bwMode="auto">
          <a:xfrm>
            <a:off x="0" y="260088"/>
            <a:ext cx="9144000" cy="1009776"/>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dirty="0">
              <a:solidFill>
                <a:prstClr val="black"/>
              </a:solidFill>
            </a:endParaRPr>
          </a:p>
        </p:txBody>
      </p:sp>
      <p:sp>
        <p:nvSpPr>
          <p:cNvPr id="2" name="Title Placeholder 1"/>
          <p:cNvSpPr>
            <a:spLocks noGrp="1"/>
          </p:cNvSpPr>
          <p:nvPr>
            <p:ph type="title"/>
          </p:nvPr>
        </p:nvSpPr>
        <p:spPr>
          <a:xfrm>
            <a:off x="457200" y="225627"/>
            <a:ext cx="7257976" cy="7735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75928"/>
            <a:ext cx="8229600" cy="4562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488002"/>
            <a:ext cx="21336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pPr defTabSz="457200"/>
            <a:fld id="{9C9C542F-6633-DE4E-BD0D-706F73EBE14C}" type="slidenum">
              <a:rPr lang="en-US" smtClean="0">
                <a:solidFill>
                  <a:prstClr val="black">
                    <a:lumMod val="50000"/>
                    <a:lumOff val="50000"/>
                  </a:prstClr>
                </a:solidFill>
              </a:rPr>
              <a:pPr defTabSz="457200"/>
              <a:t>‹#›</a:t>
            </a:fld>
            <a:endParaRPr lang="en-US" dirty="0">
              <a:solidFill>
                <a:prstClr val="black">
                  <a:lumMod val="50000"/>
                  <a:lumOff val="50000"/>
                </a:prstClr>
              </a:solidFill>
            </a:endParaRP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203291"/>
            <a:ext cx="3306079" cy="613373"/>
          </a:xfrm>
          <a:prstGeom prst="rect">
            <a:avLst/>
          </a:prstGeom>
        </p:spPr>
      </p:pic>
    </p:spTree>
    <p:extLst>
      <p:ext uri="{BB962C8B-B14F-4D97-AF65-F5344CB8AC3E}">
        <p14:creationId xmlns:p14="http://schemas.microsoft.com/office/powerpoint/2010/main" val="360302909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p:timing>
    <p:tnLst>
      <p:par>
        <p:cTn id="1" dur="indefinite" restart="never" nodeType="tmRoot"/>
      </p:par>
    </p:tnLst>
  </p:timing>
  <p:hf hdr="0" ftr="0" dt="0"/>
  <p:txStyles>
    <p:titleStyle>
      <a:lvl1pPr algn="l" defTabSz="457200" rtl="0" eaLnBrk="1" latinLnBrk="0" hangingPunct="1">
        <a:spcBef>
          <a:spcPct val="0"/>
        </a:spcBef>
        <a:buNone/>
        <a:defRPr sz="3000" b="0" kern="1200">
          <a:solidFill>
            <a:schemeClr val="bg1"/>
          </a:solidFill>
          <a:latin typeface="+mj-lt"/>
          <a:ea typeface="+mj-ea"/>
          <a:cs typeface="+mj-cs"/>
        </a:defRPr>
      </a:lvl1pPr>
    </p:titleStyle>
    <p:bodyStyle>
      <a:lvl1pPr marL="301752" indent="-342900" algn="l" defTabSz="457200" rtl="0" eaLnBrk="1" latinLnBrk="0" hangingPunct="1">
        <a:spcBef>
          <a:spcPts val="1300"/>
        </a:spcBef>
        <a:buClr>
          <a:srgbClr val="517E93"/>
        </a:buClr>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517E93"/>
        </a:buClr>
        <a:buFont typeface="Arial"/>
        <a:buChar char="–"/>
        <a:defRPr sz="25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517E93"/>
        </a:buClr>
        <a:buFont typeface="Arial"/>
        <a:buChar char="•"/>
        <a:defRPr sz="2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517E93"/>
        </a:buClr>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517E93"/>
        </a:buClr>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2"/>
          <p:cNvSpPr>
            <a:spLocks/>
          </p:cNvSpPr>
          <p:nvPr userDrawn="1"/>
        </p:nvSpPr>
        <p:spPr bwMode="auto">
          <a:xfrm>
            <a:off x="0" y="260088"/>
            <a:ext cx="9144000" cy="1009776"/>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dirty="0">
              <a:solidFill>
                <a:prstClr val="black"/>
              </a:solidFill>
            </a:endParaRPr>
          </a:p>
        </p:txBody>
      </p:sp>
      <p:sp>
        <p:nvSpPr>
          <p:cNvPr id="2" name="Title Placeholder 1"/>
          <p:cNvSpPr>
            <a:spLocks noGrp="1"/>
          </p:cNvSpPr>
          <p:nvPr>
            <p:ph type="title"/>
          </p:nvPr>
        </p:nvSpPr>
        <p:spPr>
          <a:xfrm>
            <a:off x="457200" y="225627"/>
            <a:ext cx="7257976" cy="7735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75928"/>
            <a:ext cx="8229600" cy="4562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488002"/>
            <a:ext cx="21336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pPr defTabSz="457200"/>
            <a:fld id="{9C9C542F-6633-DE4E-BD0D-706F73EBE14C}" type="slidenum">
              <a:rPr lang="en-US" smtClean="0">
                <a:solidFill>
                  <a:prstClr val="black">
                    <a:lumMod val="50000"/>
                    <a:lumOff val="50000"/>
                  </a:prstClr>
                </a:solidFill>
              </a:rPr>
              <a:pPr defTabSz="457200"/>
              <a:t>‹#›</a:t>
            </a:fld>
            <a:endParaRPr lang="en-US" dirty="0">
              <a:solidFill>
                <a:prstClr val="black">
                  <a:lumMod val="50000"/>
                  <a:lumOff val="50000"/>
                </a:prstClr>
              </a:solidFill>
            </a:endParaRP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203291"/>
            <a:ext cx="3306079" cy="613373"/>
          </a:xfrm>
          <a:prstGeom prst="rect">
            <a:avLst/>
          </a:prstGeom>
        </p:spPr>
      </p:pic>
    </p:spTree>
    <p:extLst>
      <p:ext uri="{BB962C8B-B14F-4D97-AF65-F5344CB8AC3E}">
        <p14:creationId xmlns:p14="http://schemas.microsoft.com/office/powerpoint/2010/main" val="105545997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Lst>
  <p:timing>
    <p:tnLst>
      <p:par>
        <p:cTn id="1" dur="indefinite" restart="never" nodeType="tmRoot"/>
      </p:par>
    </p:tnLst>
  </p:timing>
  <p:hf hdr="0" ftr="0" dt="0"/>
  <p:txStyles>
    <p:titleStyle>
      <a:lvl1pPr algn="l" defTabSz="457200" rtl="0" eaLnBrk="1" latinLnBrk="0" hangingPunct="1">
        <a:spcBef>
          <a:spcPct val="0"/>
        </a:spcBef>
        <a:buNone/>
        <a:defRPr sz="3000" b="0" kern="1200">
          <a:solidFill>
            <a:schemeClr val="bg1"/>
          </a:solidFill>
          <a:latin typeface="+mj-lt"/>
          <a:ea typeface="+mj-ea"/>
          <a:cs typeface="+mj-cs"/>
        </a:defRPr>
      </a:lvl1pPr>
    </p:titleStyle>
    <p:bodyStyle>
      <a:lvl1pPr marL="301752" indent="-342900" algn="l" defTabSz="457200" rtl="0" eaLnBrk="1" latinLnBrk="0" hangingPunct="1">
        <a:spcBef>
          <a:spcPts val="1300"/>
        </a:spcBef>
        <a:buClr>
          <a:srgbClr val="517E93"/>
        </a:buClr>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517E93"/>
        </a:buClr>
        <a:buFont typeface="Arial"/>
        <a:buChar char="–"/>
        <a:defRPr sz="25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517E93"/>
        </a:buClr>
        <a:buFont typeface="Arial"/>
        <a:buChar char="•"/>
        <a:defRPr sz="2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517E93"/>
        </a:buClr>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517E93"/>
        </a:buClr>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81000"/>
            <a:ext cx="91440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userDrawn="1">
            <p:ph type="title"/>
          </p:nvPr>
        </p:nvSpPr>
        <p:spPr>
          <a:xfrm>
            <a:off x="4" y="381000"/>
            <a:ext cx="8258389" cy="838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D2973-F9C1-43C0-8E77-30480908EA66}" type="datetime1">
              <a:rPr lang="en-US" smtClean="0">
                <a:solidFill>
                  <a:prstClr val="black">
                    <a:tint val="75000"/>
                  </a:prstClr>
                </a:solidFill>
              </a:rPr>
              <a:pPr/>
              <a:t>6/22/2016</a:t>
            </a:fld>
            <a:endParaRPr lang="en-US" dirty="0">
              <a:solidFill>
                <a:prstClr val="black">
                  <a:tint val="75000"/>
                </a:prstClr>
              </a:solidFill>
            </a:endParaRPr>
          </a:p>
        </p:txBody>
      </p:sp>
      <p:sp>
        <p:nvSpPr>
          <p:cNvPr id="5" name="Footer Placeholder 4"/>
          <p:cNvSpPr>
            <a:spLocks noGrp="1"/>
          </p:cNvSpPr>
          <p:nvPr userDrawn="1">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Module 3 - Beta Version 1.0</a:t>
            </a:r>
            <a:endParaRPr lang="en-US" dirty="0">
              <a:solidFill>
                <a:prstClr val="black">
                  <a:tint val="75000"/>
                </a:prstClr>
              </a:solidFill>
            </a:endParaRPr>
          </a:p>
        </p:txBody>
      </p:sp>
      <p:sp>
        <p:nvSpPr>
          <p:cNvPr id="6" name="Slide Number Placeholder 5"/>
          <p:cNvSpPr>
            <a:spLocks noGrp="1"/>
          </p:cNvSpPr>
          <p:nvPr userDrawn="1">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51FB2-FF4F-467D-949B-FBDF6036DA14}"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741"/>
          <a:stretch/>
        </p:blipFill>
        <p:spPr>
          <a:xfrm>
            <a:off x="92990" y="6342407"/>
            <a:ext cx="2079356" cy="480956"/>
          </a:xfrm>
          <a:prstGeom prst="rect">
            <a:avLst/>
          </a:prstGeom>
        </p:spPr>
      </p:pic>
    </p:spTree>
    <p:extLst>
      <p:ext uri="{BB962C8B-B14F-4D97-AF65-F5344CB8AC3E}">
        <p14:creationId xmlns:p14="http://schemas.microsoft.com/office/powerpoint/2010/main" val="16858284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24.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3" Type="http://schemas.openxmlformats.org/officeDocument/2006/relationships/image" Target="../media/image21.jpeg"/><Relationship Id="rId7" Type="http://schemas.microsoft.com/office/2007/relationships/hdphoto" Target="../media/hdphoto4.wdp"/><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3.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5.png"/><Relationship Id="rId4" Type="http://schemas.openxmlformats.org/officeDocument/2006/relationships/image" Target="../media/image22.jpe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1</a:t>
            </a:fld>
            <a:endParaRPr lang="en-US" dirty="0">
              <a:solidFill>
                <a:prstClr val="black">
                  <a:tint val="75000"/>
                </a:prst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941"/>
          <a:stretch/>
        </p:blipFill>
        <p:spPr>
          <a:xfrm>
            <a:off x="1525387" y="1240971"/>
            <a:ext cx="6275315" cy="1439040"/>
          </a:xfrm>
          <a:prstGeom prst="rect">
            <a:avLst/>
          </a:prstGeom>
        </p:spPr>
      </p:pic>
      <p:sp>
        <p:nvSpPr>
          <p:cNvPr id="6" name="TextBox 5"/>
          <p:cNvSpPr txBox="1"/>
          <p:nvPr/>
        </p:nvSpPr>
        <p:spPr>
          <a:xfrm>
            <a:off x="82331" y="2939797"/>
            <a:ext cx="9161418" cy="1200329"/>
          </a:xfrm>
          <a:prstGeom prst="rect">
            <a:avLst/>
          </a:prstGeom>
          <a:noFill/>
        </p:spPr>
        <p:txBody>
          <a:bodyPr wrap="square" rtlCol="0">
            <a:spAutoFit/>
          </a:bodyPr>
          <a:lstStyle/>
          <a:p>
            <a:pPr algn="ctr" defTabSz="457200"/>
            <a:r>
              <a:rPr lang="en-US" sz="3600" b="1" dirty="0" smtClean="0">
                <a:solidFill>
                  <a:srgbClr val="FF0000"/>
                </a:solidFill>
                <a:latin typeface="Kartika" panose="02020503030404060203" pitchFamily="18" charset="0"/>
                <a:ea typeface="Arial Unicode MS" panose="020B0604020202020204" pitchFamily="34" charset="-128"/>
                <a:cs typeface="Kartika" panose="02020503030404060203" pitchFamily="18" charset="0"/>
              </a:rPr>
              <a:t>Registered Apprenticeship </a:t>
            </a:r>
            <a:r>
              <a:rPr lang="en-US" sz="3600" b="1" dirty="0">
                <a:solidFill>
                  <a:srgbClr val="FF0000"/>
                </a:solidFill>
                <a:latin typeface="Kartika" panose="02020503030404060203" pitchFamily="18" charset="0"/>
                <a:ea typeface="Arial Unicode MS" panose="020B0604020202020204" pitchFamily="34" charset="-128"/>
                <a:cs typeface="Kartika" panose="02020503030404060203" pitchFamily="18" charset="0"/>
              </a:rPr>
              <a:t>&amp; </a:t>
            </a:r>
            <a:endParaRPr lang="en-US" sz="3600" b="1" dirty="0" smtClean="0">
              <a:solidFill>
                <a:srgbClr val="FF0000"/>
              </a:solidFill>
              <a:latin typeface="Kartika" panose="02020503030404060203" pitchFamily="18" charset="0"/>
              <a:ea typeface="Arial Unicode MS" panose="020B0604020202020204" pitchFamily="34" charset="-128"/>
              <a:cs typeface="Kartika" panose="02020503030404060203" pitchFamily="18" charset="0"/>
            </a:endParaRPr>
          </a:p>
          <a:p>
            <a:pPr algn="ctr" defTabSz="457200"/>
            <a:r>
              <a:rPr lang="en-US" sz="3600" b="1" dirty="0" smtClean="0">
                <a:solidFill>
                  <a:srgbClr val="FF0000"/>
                </a:solidFill>
                <a:latin typeface="Kartika" panose="02020503030404060203" pitchFamily="18" charset="0"/>
                <a:ea typeface="Arial Unicode MS" panose="020B0604020202020204" pitchFamily="34" charset="-128"/>
                <a:cs typeface="Kartika" panose="02020503030404060203" pitchFamily="18" charset="0"/>
              </a:rPr>
              <a:t>Supply </a:t>
            </a:r>
            <a:r>
              <a:rPr lang="en-US" sz="3600" b="1" dirty="0">
                <a:solidFill>
                  <a:srgbClr val="FF0000"/>
                </a:solidFill>
                <a:latin typeface="Kartika" panose="02020503030404060203" pitchFamily="18" charset="0"/>
                <a:ea typeface="Arial Unicode MS" panose="020B0604020202020204" pitchFamily="34" charset="-128"/>
                <a:cs typeface="Kartika" panose="02020503030404060203" pitchFamily="18" charset="0"/>
              </a:rPr>
              <a:t>Chain </a:t>
            </a:r>
            <a:r>
              <a:rPr lang="en-US" sz="3600" b="1" dirty="0" smtClean="0">
                <a:solidFill>
                  <a:srgbClr val="FF0000"/>
                </a:solidFill>
                <a:latin typeface="Kartika" panose="02020503030404060203" pitchFamily="18" charset="0"/>
                <a:ea typeface="Arial Unicode MS" panose="020B0604020202020204" pitchFamily="34" charset="-128"/>
                <a:cs typeface="Kartika" panose="02020503030404060203" pitchFamily="18" charset="0"/>
              </a:rPr>
              <a:t>Competitiveness</a:t>
            </a:r>
            <a:endParaRPr lang="en-US" dirty="0">
              <a:solidFill>
                <a:prstClr val="black"/>
              </a:solidFill>
            </a:endParaRPr>
          </a:p>
        </p:txBody>
      </p:sp>
      <p:sp>
        <p:nvSpPr>
          <p:cNvPr id="8" name="Rectangle 7"/>
          <p:cNvSpPr/>
          <p:nvPr/>
        </p:nvSpPr>
        <p:spPr>
          <a:xfrm>
            <a:off x="-17418" y="5617029"/>
            <a:ext cx="9144000" cy="12409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extBox 9"/>
          <p:cNvSpPr txBox="1"/>
          <p:nvPr/>
        </p:nvSpPr>
        <p:spPr>
          <a:xfrm>
            <a:off x="283030" y="5880447"/>
            <a:ext cx="8860973" cy="984885"/>
          </a:xfrm>
          <a:prstGeom prst="rect">
            <a:avLst/>
          </a:prstGeom>
          <a:noFill/>
        </p:spPr>
        <p:txBody>
          <a:bodyPr wrap="square" rtlCol="0">
            <a:spAutoFit/>
          </a:bodyPr>
          <a:lstStyle/>
          <a:p>
            <a:pPr algn="r" defTabSz="457200"/>
            <a:r>
              <a:rPr lang="en-US" sz="2000" b="1" dirty="0" smtClean="0">
                <a:solidFill>
                  <a:prstClr val="white"/>
                </a:solidFill>
                <a:latin typeface="Kartika" panose="02020503030404060203" pitchFamily="18" charset="0"/>
                <a:ea typeface="Verdana" pitchFamily="34" charset="0"/>
                <a:cs typeface="Kartika" panose="02020503030404060203" pitchFamily="18" charset="0"/>
              </a:rPr>
              <a:t>Laura Ginsburg</a:t>
            </a:r>
          </a:p>
          <a:p>
            <a:pPr algn="r" defTabSz="457200"/>
            <a:r>
              <a:rPr lang="en-US" sz="2000" b="1" dirty="0" smtClean="0">
                <a:solidFill>
                  <a:prstClr val="white"/>
                </a:solidFill>
                <a:latin typeface="Kartika" panose="02020503030404060203" pitchFamily="18" charset="0"/>
                <a:ea typeface="Verdana" pitchFamily="34" charset="0"/>
                <a:cs typeface="Kartika" panose="02020503030404060203" pitchFamily="18" charset="0"/>
              </a:rPr>
              <a:t>Office </a:t>
            </a:r>
            <a:r>
              <a:rPr lang="en-US" sz="2000" b="1" dirty="0">
                <a:solidFill>
                  <a:prstClr val="white"/>
                </a:solidFill>
                <a:latin typeface="Kartika" panose="02020503030404060203" pitchFamily="18" charset="0"/>
                <a:ea typeface="Verdana" pitchFamily="34" charset="0"/>
                <a:cs typeface="Kartika" panose="02020503030404060203" pitchFamily="18" charset="0"/>
              </a:rPr>
              <a:t>of Apprenticeship</a:t>
            </a:r>
          </a:p>
          <a:p>
            <a:pPr algn="r" defTabSz="457200"/>
            <a:r>
              <a:rPr lang="en-US" b="1" dirty="0">
                <a:solidFill>
                  <a:prstClr val="white"/>
                </a:solidFill>
                <a:latin typeface="Kartika" panose="02020503030404060203" pitchFamily="18" charset="0"/>
                <a:ea typeface="Verdana" pitchFamily="34" charset="0"/>
                <a:cs typeface="Kartika" panose="02020503030404060203" pitchFamily="18" charset="0"/>
              </a:rPr>
              <a:t>US Department of Labor | Employment and Training Administration</a:t>
            </a:r>
          </a:p>
        </p:txBody>
      </p:sp>
      <p:sp>
        <p:nvSpPr>
          <p:cNvPr id="11" name="Rectangle 10"/>
          <p:cNvSpPr/>
          <p:nvPr/>
        </p:nvSpPr>
        <p:spPr>
          <a:xfrm>
            <a:off x="-17418" y="1"/>
            <a:ext cx="9144000" cy="12409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extBox 8"/>
          <p:cNvSpPr txBox="1"/>
          <p:nvPr/>
        </p:nvSpPr>
        <p:spPr>
          <a:xfrm>
            <a:off x="91047" y="4308770"/>
            <a:ext cx="8927077" cy="707886"/>
          </a:xfrm>
          <a:prstGeom prst="rect">
            <a:avLst/>
          </a:prstGeom>
          <a:noFill/>
        </p:spPr>
        <p:txBody>
          <a:bodyPr wrap="square" rtlCol="0">
            <a:spAutoFit/>
          </a:bodyPr>
          <a:lstStyle/>
          <a:p>
            <a:pPr algn="ctr" defTabSz="457200"/>
            <a:r>
              <a:rPr lang="en-US" sz="2000" b="1" dirty="0" smtClean="0">
                <a:solidFill>
                  <a:prstClr val="black">
                    <a:lumMod val="65000"/>
                    <a:lumOff val="35000"/>
                  </a:prstClr>
                </a:solidFill>
                <a:latin typeface="Kartika" panose="02020503030404060203" pitchFamily="18" charset="0"/>
                <a:cs typeface="Kartika" panose="02020503030404060203" pitchFamily="18" charset="0"/>
              </a:rPr>
              <a:t>June 22, 2016</a:t>
            </a:r>
          </a:p>
          <a:p>
            <a:pPr algn="ctr" defTabSz="457200"/>
            <a:r>
              <a:rPr lang="en-US" sz="2000" b="1" dirty="0" smtClean="0">
                <a:solidFill>
                  <a:prstClr val="black">
                    <a:lumMod val="65000"/>
                    <a:lumOff val="35000"/>
                  </a:prstClr>
                </a:solidFill>
                <a:latin typeface="Kartika" panose="02020503030404060203" pitchFamily="18" charset="0"/>
                <a:cs typeface="Kartika" panose="02020503030404060203" pitchFamily="18" charset="0"/>
              </a:rPr>
              <a:t>US Department of Commerce</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30" y="1421529"/>
            <a:ext cx="7432420" cy="125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651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Registered Apprenticeship in Maritime/Seaports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Next Steps—</a:t>
            </a:r>
          </a:p>
          <a:p>
            <a:pPr marL="457200" indent="-457200"/>
            <a:r>
              <a:rPr lang="en-US" dirty="0" smtClean="0"/>
              <a:t>Building towards a Seaports Accelerator convening in late fall</a:t>
            </a:r>
          </a:p>
          <a:p>
            <a:pPr marL="457200" indent="-457200"/>
            <a:r>
              <a:rPr lang="en-US" dirty="0" smtClean="0"/>
              <a:t>Working with SMART (Southeast Maritime &amp; Transportation Center) on outreach to employers &amp; their unions</a:t>
            </a:r>
          </a:p>
          <a:p>
            <a:pPr marL="457200" indent="-457200"/>
            <a:r>
              <a:rPr lang="en-US" dirty="0" smtClean="0"/>
              <a:t>Meeting June 29-30 hosted by Houston Port Authority with several ports, companies, colleges </a:t>
            </a:r>
          </a:p>
          <a:p>
            <a:pPr marL="457200" indent="-457200"/>
            <a:r>
              <a:rPr lang="en-US" dirty="0" smtClean="0"/>
              <a:t>Welcome your participation &amp; leadership</a:t>
            </a:r>
          </a:p>
          <a:p>
            <a:pPr marL="457200" indent="-457200"/>
            <a:endParaRPr lang="en-US" dirty="0" smtClean="0"/>
          </a:p>
        </p:txBody>
      </p:sp>
      <p:sp>
        <p:nvSpPr>
          <p:cNvPr id="4" name="Slide Number Placeholder 3"/>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spTree>
    <p:extLst>
      <p:ext uri="{BB962C8B-B14F-4D97-AF65-F5344CB8AC3E}">
        <p14:creationId xmlns:p14="http://schemas.microsoft.com/office/powerpoint/2010/main" val="222005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doleta.gov/oa/employers/apprenticeship_toolkit.pdf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32239" t="12402" r="33135" b="2181"/>
          <a:stretch/>
        </p:blipFill>
        <p:spPr>
          <a:xfrm rot="19923050">
            <a:off x="584424" y="994075"/>
            <a:ext cx="1727305" cy="23549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7950" y="3"/>
            <a:ext cx="9136050" cy="726623"/>
          </a:xfrm>
          <a:solidFill>
            <a:schemeClr val="tx2"/>
          </a:solidFill>
        </p:spPr>
        <p:txBody>
          <a:bodyPr>
            <a:normAutofit/>
          </a:bodyPr>
          <a:lstStyle/>
          <a:p>
            <a:r>
              <a:rPr lang="en-US" sz="3200" b="1" dirty="0" smtClean="0">
                <a:solidFill>
                  <a:schemeClr val="bg1"/>
                </a:solidFill>
              </a:rPr>
              <a:t>DOL.GOV/Apprenticeship:  New Resources</a:t>
            </a:r>
            <a:endParaRPr lang="en-US" sz="3200" b="1" dirty="0">
              <a:solidFill>
                <a:schemeClr val="bg1"/>
              </a:solidFill>
            </a:endParaRPr>
          </a:p>
        </p:txBody>
      </p:sp>
      <p:pic>
        <p:nvPicPr>
          <p:cNvPr id="6" name="Picture 5" descr="Apprenticeship Playbook_v3.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6950" t="9967" r="27328" b="4445"/>
          <a:stretch/>
        </p:blipFill>
        <p:spPr>
          <a:xfrm>
            <a:off x="1238198" y="2247769"/>
            <a:ext cx="1828903" cy="24494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p:cNvSpPr/>
          <p:nvPr/>
        </p:nvSpPr>
        <p:spPr>
          <a:xfrm>
            <a:off x="3260039" y="868427"/>
            <a:ext cx="5782417" cy="1107996"/>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Box 7"/>
          <p:cNvSpPr txBox="1"/>
          <p:nvPr/>
        </p:nvSpPr>
        <p:spPr>
          <a:xfrm>
            <a:off x="3227987" y="868427"/>
            <a:ext cx="5839579" cy="1107996"/>
          </a:xfrm>
          <a:prstGeom prst="rect">
            <a:avLst/>
          </a:prstGeom>
          <a:noFill/>
        </p:spPr>
        <p:txBody>
          <a:bodyPr wrap="square" rtlCol="0">
            <a:spAutoFit/>
          </a:bodyPr>
          <a:lstStyle/>
          <a:p>
            <a:pPr defTabSz="457200"/>
            <a:r>
              <a:rPr lang="en-US" b="1" u="sng" dirty="0" smtClean="0">
                <a:solidFill>
                  <a:prstClr val="white"/>
                </a:solidFill>
              </a:rPr>
              <a:t>Quick-Start Toolkit</a:t>
            </a:r>
          </a:p>
          <a:p>
            <a:pPr defTabSz="457200"/>
            <a:r>
              <a:rPr lang="en-US" sz="1600" dirty="0" smtClean="0">
                <a:solidFill>
                  <a:prstClr val="white"/>
                </a:solidFill>
              </a:rPr>
              <a:t>5 Step Format to take you from “exploring” to “launching” a Registered Apprenticeship Program.</a:t>
            </a:r>
          </a:p>
          <a:p>
            <a:pPr defTabSz="457200"/>
            <a:r>
              <a:rPr lang="en-US" sz="1600" b="1" u="sng" dirty="0">
                <a:solidFill>
                  <a:prstClr val="white"/>
                </a:solidFill>
              </a:rPr>
              <a:t>http://</a:t>
            </a:r>
            <a:r>
              <a:rPr lang="en-US" sz="1600" b="1" u="sng" dirty="0" smtClean="0">
                <a:solidFill>
                  <a:prstClr val="white"/>
                </a:solidFill>
              </a:rPr>
              <a:t>www.doleta.gov/oa/employers/apprenticeship_toolkit.pdf</a:t>
            </a:r>
            <a:endParaRPr lang="en-US" sz="1600" b="1" dirty="0">
              <a:solidFill>
                <a:prstClr val="white"/>
              </a:solidFill>
            </a:endParaRPr>
          </a:p>
        </p:txBody>
      </p:sp>
      <p:sp>
        <p:nvSpPr>
          <p:cNvPr id="11" name="Rectangle 10"/>
          <p:cNvSpPr/>
          <p:nvPr/>
        </p:nvSpPr>
        <p:spPr>
          <a:xfrm>
            <a:off x="3227986" y="2149049"/>
            <a:ext cx="5643106" cy="1323439"/>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TextBox 11"/>
          <p:cNvSpPr txBox="1"/>
          <p:nvPr/>
        </p:nvSpPr>
        <p:spPr>
          <a:xfrm>
            <a:off x="3260035" y="2149050"/>
            <a:ext cx="5779568" cy="1323439"/>
          </a:xfrm>
          <a:prstGeom prst="rect">
            <a:avLst/>
          </a:prstGeom>
          <a:noFill/>
        </p:spPr>
        <p:txBody>
          <a:bodyPr wrap="square" rtlCol="0">
            <a:spAutoFit/>
          </a:bodyPr>
          <a:lstStyle/>
          <a:p>
            <a:pPr defTabSz="457200"/>
            <a:r>
              <a:rPr lang="en-US" sz="1600" b="1" u="sng" dirty="0" smtClean="0">
                <a:solidFill>
                  <a:prstClr val="white"/>
                </a:solidFill>
              </a:rPr>
              <a:t>Federal Resources Playbook for Registered Apprenticeship</a:t>
            </a:r>
          </a:p>
          <a:p>
            <a:pPr defTabSz="457200"/>
            <a:r>
              <a:rPr lang="en-US" sz="1600" dirty="0" smtClean="0">
                <a:solidFill>
                  <a:prstClr val="white"/>
                </a:solidFill>
              </a:rPr>
              <a:t>Guide to resources from the Departments of Labor, Education, Veterans Affairs, Agriculture, Transportation, and Housing and Urban Development to support Registered Apprenticeship </a:t>
            </a:r>
          </a:p>
          <a:p>
            <a:pPr defTabSz="457200"/>
            <a:r>
              <a:rPr lang="en-US" sz="1600" b="1" u="sng" dirty="0">
                <a:solidFill>
                  <a:prstClr val="white"/>
                </a:solidFill>
              </a:rPr>
              <a:t>http://</a:t>
            </a:r>
            <a:r>
              <a:rPr lang="en-US" sz="1600" b="1" u="sng" dirty="0" smtClean="0">
                <a:solidFill>
                  <a:prstClr val="white"/>
                </a:solidFill>
              </a:rPr>
              <a:t>www.doleta.gov/oa/federalresources/playbook.pdf</a:t>
            </a:r>
            <a:endParaRPr lang="en-US" sz="1600" b="1" dirty="0">
              <a:solidFill>
                <a:prstClr val="white"/>
              </a:solidFill>
            </a:endParaRPr>
          </a:p>
        </p:txBody>
      </p:sp>
      <p:sp>
        <p:nvSpPr>
          <p:cNvPr id="13" name="Rectangle 12"/>
          <p:cNvSpPr/>
          <p:nvPr/>
        </p:nvSpPr>
        <p:spPr>
          <a:xfrm>
            <a:off x="3260039" y="3851446"/>
            <a:ext cx="5579011" cy="1255604"/>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TextBox 13"/>
          <p:cNvSpPr txBox="1"/>
          <p:nvPr/>
        </p:nvSpPr>
        <p:spPr>
          <a:xfrm>
            <a:off x="3260039" y="3851444"/>
            <a:ext cx="5643107" cy="1077218"/>
          </a:xfrm>
          <a:prstGeom prst="rect">
            <a:avLst/>
          </a:prstGeom>
          <a:noFill/>
        </p:spPr>
        <p:txBody>
          <a:bodyPr wrap="square" rtlCol="0">
            <a:spAutoFit/>
          </a:bodyPr>
          <a:lstStyle/>
          <a:p>
            <a:pPr defTabSz="457200"/>
            <a:r>
              <a:rPr lang="en-US" sz="1600" b="1" u="sng" dirty="0" smtClean="0">
                <a:solidFill>
                  <a:prstClr val="white"/>
                </a:solidFill>
              </a:rPr>
              <a:t>DOL Registration Site</a:t>
            </a:r>
          </a:p>
          <a:p>
            <a:pPr defTabSz="457200"/>
            <a:r>
              <a:rPr lang="en-US" sz="1600" dirty="0" smtClean="0">
                <a:solidFill>
                  <a:prstClr val="white"/>
                </a:solidFill>
              </a:rPr>
              <a:t>An electronic apprenticeship standards builder that allows potential new sponsors to build and register their program online.</a:t>
            </a:r>
          </a:p>
          <a:p>
            <a:pPr defTabSz="457200"/>
            <a:r>
              <a:rPr lang="en-US" sz="1600" b="1" u="sng" dirty="0">
                <a:solidFill>
                  <a:prstClr val="white"/>
                </a:solidFill>
              </a:rPr>
              <a:t>http://www.doleta.gov/oa/registration/</a:t>
            </a:r>
            <a:endParaRPr lang="en-US" sz="1600" b="1" u="sng" dirty="0" smtClean="0">
              <a:solidFill>
                <a:prstClr val="white"/>
              </a:solidFill>
            </a:endParaRPr>
          </a:p>
        </p:txBody>
      </p:sp>
      <p:pic>
        <p:nvPicPr>
          <p:cNvPr id="15" name="Picture 14"/>
          <p:cNvPicPr/>
          <p:nvPr/>
        </p:nvPicPr>
        <p:blipFill rotWithShape="1">
          <a:blip r:embed="rId4"/>
          <a:srcRect l="13121" t="16267" r="13916" b="7347"/>
          <a:stretch/>
        </p:blipFill>
        <p:spPr bwMode="auto">
          <a:xfrm>
            <a:off x="28562" y="3817140"/>
            <a:ext cx="1690823" cy="132421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17" name="Picture 5" descr="C:\Users\qualter.michael\Desktop\Bann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284"/>
          <a:stretch/>
        </p:blipFill>
        <p:spPr bwMode="auto">
          <a:xfrm>
            <a:off x="1364378" y="5383240"/>
            <a:ext cx="1696814" cy="123798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3227990" y="5383239"/>
            <a:ext cx="5811617" cy="1255604"/>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TextBox 20"/>
          <p:cNvSpPr txBox="1"/>
          <p:nvPr/>
        </p:nvSpPr>
        <p:spPr>
          <a:xfrm>
            <a:off x="3260039" y="5392047"/>
            <a:ext cx="5643107" cy="1077218"/>
          </a:xfrm>
          <a:prstGeom prst="rect">
            <a:avLst/>
          </a:prstGeom>
          <a:noFill/>
        </p:spPr>
        <p:txBody>
          <a:bodyPr wrap="square" rtlCol="0">
            <a:spAutoFit/>
          </a:bodyPr>
          <a:lstStyle/>
          <a:p>
            <a:pPr defTabSz="457200"/>
            <a:r>
              <a:rPr lang="en-US" sz="1600" b="1" u="sng" dirty="0" smtClean="0">
                <a:solidFill>
                  <a:prstClr val="white"/>
                </a:solidFill>
              </a:rPr>
              <a:t>RACC Site</a:t>
            </a:r>
          </a:p>
          <a:p>
            <a:pPr defTabSz="457200"/>
            <a:r>
              <a:rPr lang="en-US" sz="1600" dirty="0" smtClean="0">
                <a:solidFill>
                  <a:prstClr val="white"/>
                </a:solidFill>
              </a:rPr>
              <a:t>Find information on becoming a RACC member and a database of college members and sponsors. </a:t>
            </a:r>
          </a:p>
          <a:p>
            <a:pPr defTabSz="457200"/>
            <a:r>
              <a:rPr lang="en-US" sz="1600" b="1" u="sng" dirty="0">
                <a:solidFill>
                  <a:prstClr val="white"/>
                </a:solidFill>
              </a:rPr>
              <a:t>https://www.doleta.gov/oa/racc.cfm</a:t>
            </a:r>
            <a:endParaRPr lang="en-US" sz="1600" b="1" u="sng" dirty="0" smtClean="0">
              <a:solidFill>
                <a:prstClr val="white"/>
              </a:solidFill>
            </a:endParaRPr>
          </a:p>
        </p:txBody>
      </p:sp>
    </p:spTree>
    <p:extLst>
      <p:ext uri="{BB962C8B-B14F-4D97-AF65-F5344CB8AC3E}">
        <p14:creationId xmlns:p14="http://schemas.microsoft.com/office/powerpoint/2010/main" val="261365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924" y="391511"/>
            <a:ext cx="7257976" cy="773566"/>
          </a:xfrm>
        </p:spPr>
        <p:txBody>
          <a:bodyPr>
            <a:normAutofit fontScale="90000"/>
          </a:bodyPr>
          <a:lstStyle/>
          <a:p>
            <a:pPr algn="ctr"/>
            <a:r>
              <a:rPr lang="en-US" b="1" dirty="0" smtClean="0"/>
              <a:t>Questions?</a:t>
            </a:r>
            <a:br>
              <a:rPr lang="en-US" b="1" dirty="0" smtClean="0"/>
            </a:br>
            <a:r>
              <a:rPr lang="en-US" b="1" dirty="0" smtClean="0"/>
              <a:t>Thank you for Your Participation</a:t>
            </a:r>
            <a:endParaRPr lang="en-US" b="1" dirty="0"/>
          </a:p>
        </p:txBody>
      </p:sp>
      <p:sp>
        <p:nvSpPr>
          <p:cNvPr id="4" name="Slide Number Placeholder 3"/>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12</a:t>
            </a:fld>
            <a:endParaRPr lang="en-US" dirty="0">
              <a:solidFill>
                <a:prstClr val="black">
                  <a:lumMod val="50000"/>
                  <a:lumOff val="50000"/>
                </a:prstClr>
              </a:solidFill>
            </a:endParaRPr>
          </a:p>
        </p:txBody>
      </p:sp>
      <p:grpSp>
        <p:nvGrpSpPr>
          <p:cNvPr id="13" name="Group 12"/>
          <p:cNvGrpSpPr/>
          <p:nvPr/>
        </p:nvGrpSpPr>
        <p:grpSpPr>
          <a:xfrm>
            <a:off x="0" y="1348670"/>
            <a:ext cx="9144000" cy="2483088"/>
            <a:chOff x="0" y="609600"/>
            <a:chExt cx="9144001" cy="328708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0"/>
              <a:ext cx="3429000" cy="1920544"/>
            </a:xfrm>
            <a:prstGeom prst="rect">
              <a:avLst/>
            </a:prstGeom>
          </p:spPr>
        </p:pic>
        <p:pic>
          <p:nvPicPr>
            <p:cNvPr id="15" name="Picture 2" descr="C:\Users\yamamoto.todd\AppData\Local\Microsoft\Windows\Temporary Internet Files\Content.IE5\KDJ7S1XS\MP900448479[1].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429001" y="632625"/>
              <a:ext cx="3352800" cy="18975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yamamoto.todd\AppData\Local\Microsoft\Windows\Temporary Internet Files\Content.IE5\KDJ7S1XS\MP900409629[1].jpg"/>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781801" y="690610"/>
              <a:ext cx="2362200" cy="1834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dvanced_Manufacturing_Jan_2014.pdf - Adobe Reader"/>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2512389"/>
              <a:ext cx="2895600" cy="1384291"/>
            </a:xfrm>
            <a:prstGeom prst="rect">
              <a:avLst/>
            </a:prstGeom>
          </p:spPr>
        </p:pic>
        <p:pic>
          <p:nvPicPr>
            <p:cNvPr id="18" name="Picture 17" descr="Transportation_Jan_2014.pdf - Adobe Reader"/>
            <p:cNvPicPr>
              <a:picLocks noChangeAspect="1"/>
            </p:cNvPicPr>
            <p:nvPr/>
          </p:nvPicPr>
          <p:blipFill rotWithShape="1">
            <a:blip r:embed="rId10" cstate="emai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2895600" y="2499076"/>
              <a:ext cx="3405363" cy="1397603"/>
            </a:xfrm>
            <a:prstGeom prst="rect">
              <a:avLst/>
            </a:prstGeom>
          </p:spPr>
        </p:pic>
        <p:pic>
          <p:nvPicPr>
            <p:cNvPr id="19" name="Picture 18" descr="General_Outreach_Jan_2014.pdf - Adobe Reader"/>
            <p:cNvPicPr>
              <a:picLocks noChangeAspect="1"/>
            </p:cNvPicPr>
            <p:nvPr/>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6300963" y="2525377"/>
              <a:ext cx="2828981" cy="1371302"/>
            </a:xfrm>
            <a:prstGeom prst="rect">
              <a:avLst/>
            </a:prstGeom>
          </p:spPr>
        </p:pic>
      </p:grpSp>
      <p:sp>
        <p:nvSpPr>
          <p:cNvPr id="20" name="Subtitle 2"/>
          <p:cNvSpPr txBox="1">
            <a:spLocks/>
          </p:cNvSpPr>
          <p:nvPr/>
        </p:nvSpPr>
        <p:spPr>
          <a:xfrm>
            <a:off x="-1" y="3854030"/>
            <a:ext cx="9025759" cy="2246222"/>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ts val="0"/>
              </a:spcBef>
              <a:buClr>
                <a:srgbClr val="517E93"/>
              </a:buClr>
              <a:buFont typeface="Arial"/>
              <a:buNone/>
              <a:defRPr sz="26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Clr>
                <a:srgbClr val="517E93"/>
              </a:buClr>
              <a:buFont typeface="Arial"/>
              <a:buNone/>
              <a:defRPr sz="25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517E93"/>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517E93"/>
              </a:buClr>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517E93"/>
              </a:buClr>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defRPr/>
            </a:pPr>
            <a:r>
              <a:rPr lang="en-US" altLang="en-US" sz="2800" b="1" dirty="0" smtClean="0">
                <a:solidFill>
                  <a:srgbClr val="294171"/>
                </a:solidFill>
              </a:rPr>
              <a:t>Laura Ginsburg</a:t>
            </a:r>
          </a:p>
          <a:p>
            <a:pPr algn="ctr">
              <a:defRPr/>
            </a:pPr>
            <a:r>
              <a:rPr lang="en-US" altLang="en-US" sz="2400" dirty="0" smtClean="0">
                <a:solidFill>
                  <a:srgbClr val="294171"/>
                </a:solidFill>
              </a:rPr>
              <a:t>Office of Apprenticeship</a:t>
            </a:r>
          </a:p>
          <a:p>
            <a:pPr algn="ctr">
              <a:defRPr/>
            </a:pPr>
            <a:r>
              <a:rPr lang="en-US" altLang="en-US" sz="2400" dirty="0" smtClean="0">
                <a:solidFill>
                  <a:srgbClr val="294171"/>
                </a:solidFill>
              </a:rPr>
              <a:t>US Department of Labor</a:t>
            </a:r>
          </a:p>
          <a:p>
            <a:pPr algn="ctr">
              <a:defRPr/>
            </a:pPr>
            <a:r>
              <a:rPr lang="en-US" altLang="en-US" sz="2400" dirty="0" smtClean="0">
                <a:solidFill>
                  <a:srgbClr val="294171"/>
                </a:solidFill>
              </a:rPr>
              <a:t>202-693-2803</a:t>
            </a:r>
          </a:p>
          <a:p>
            <a:pPr algn="ctr">
              <a:defRPr/>
            </a:pPr>
            <a:r>
              <a:rPr lang="en-US" altLang="en-US" sz="2400" dirty="0" smtClean="0">
                <a:solidFill>
                  <a:srgbClr val="294171"/>
                </a:solidFill>
              </a:rPr>
              <a:t>Ginsburg.laura@dol.gov </a:t>
            </a:r>
            <a:endParaRPr lang="en-US" altLang="en-US" sz="2400" dirty="0">
              <a:solidFill>
                <a:srgbClr val="294171"/>
              </a:solidFill>
            </a:endParaRPr>
          </a:p>
        </p:txBody>
      </p:sp>
    </p:spTree>
    <p:extLst>
      <p:ext uri="{BB962C8B-B14F-4D97-AF65-F5344CB8AC3E}">
        <p14:creationId xmlns:p14="http://schemas.microsoft.com/office/powerpoint/2010/main" val="3345627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951FB2-FF4F-467D-949B-FBDF6036DA14}" type="slidenum">
              <a:rPr lang="en-US" smtClean="0">
                <a:solidFill>
                  <a:prstClr val="black">
                    <a:tint val="75000"/>
                  </a:prstClr>
                </a:solidFill>
              </a:rPr>
              <a:pPr/>
              <a:t>2</a:t>
            </a:fld>
            <a:endParaRPr lang="en-US" dirty="0">
              <a:solidFill>
                <a:prstClr val="black">
                  <a:tint val="75000"/>
                </a:prstClr>
              </a:solidFill>
            </a:endParaRPr>
          </a:p>
        </p:txBody>
      </p:sp>
      <p:sp>
        <p:nvSpPr>
          <p:cNvPr id="4" name="TextBox 3"/>
          <p:cNvSpPr txBox="1"/>
          <p:nvPr/>
        </p:nvSpPr>
        <p:spPr>
          <a:xfrm>
            <a:off x="-10056" y="381000"/>
            <a:ext cx="9144000" cy="830997"/>
          </a:xfrm>
          <a:prstGeom prst="rect">
            <a:avLst/>
          </a:prstGeom>
          <a:noFill/>
        </p:spPr>
        <p:txBody>
          <a:bodyPr wrap="square" rtlCol="0">
            <a:spAutoFit/>
          </a:bodyPr>
          <a:lstStyle/>
          <a:p>
            <a:pPr algn="ctr" defTabSz="457200"/>
            <a:r>
              <a:rPr lang="en-US" sz="24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Over the past two years, Registered Apprenticeship has been in the workforce-development spotlight.</a:t>
            </a:r>
            <a:endPar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p:cNvGrpSpPr/>
          <p:nvPr/>
        </p:nvGrpSpPr>
        <p:grpSpPr>
          <a:xfrm>
            <a:off x="185094" y="1447799"/>
            <a:ext cx="7772986" cy="4783857"/>
            <a:chOff x="186055" y="1288766"/>
            <a:chExt cx="6057991" cy="2860821"/>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3923"/>
            <a:stretch/>
          </p:blipFill>
          <p:spPr>
            <a:xfrm rot="21321476">
              <a:off x="186055" y="1288766"/>
              <a:ext cx="6057991" cy="2860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rot="21295607">
              <a:off x="219401" y="1808290"/>
              <a:ext cx="3070114" cy="957087"/>
            </a:xfrm>
            <a:prstGeom prst="rect">
              <a:avLst/>
            </a:prstGeom>
            <a:solidFill>
              <a:srgbClr val="294171">
                <a:alpha val="70000"/>
              </a:srgbClr>
            </a:solidFill>
          </p:spPr>
          <p:txBody>
            <a:bodyPr wrap="square">
              <a:spAutoFit/>
            </a:bodyPr>
            <a:lstStyle/>
            <a:p>
              <a:pPr>
                <a:defRPr/>
              </a:pPr>
              <a:r>
                <a:rPr lang="en-US" sz="1400" b="1" i="1" kern="0" dirty="0" smtClean="0">
                  <a:solidFill>
                    <a:prstClr val="white"/>
                  </a:solidFill>
                </a:rPr>
                <a:t>Tonight, I'm also asking more businesses to follow the lead of companies like CVS and UPS, and offer more educational benefits and paid apprenticeships -- opportunities that give workers the chance to earn higher-paying jobs even if they don't have a higher education.</a:t>
              </a:r>
              <a:r>
                <a:rPr lang="en-US" sz="1400" b="1" kern="0" dirty="0" smtClean="0">
                  <a:solidFill>
                    <a:prstClr val="white"/>
                  </a:solidFill>
                </a:rPr>
                <a:t> </a:t>
              </a:r>
            </a:p>
            <a:p>
              <a:pPr>
                <a:defRPr/>
              </a:pPr>
              <a:r>
                <a:rPr lang="en-US" sz="1400" b="1" kern="0" dirty="0" smtClean="0">
                  <a:solidFill>
                    <a:prstClr val="white"/>
                  </a:solidFill>
                </a:rPr>
                <a:t>– President Obama, State of the Union - 2015 </a:t>
              </a:r>
            </a:p>
          </p:txBody>
        </p:sp>
      </p:grpSp>
      <p:sp>
        <p:nvSpPr>
          <p:cNvPr id="17" name="Content Placeholder 4"/>
          <p:cNvSpPr txBox="1">
            <a:spLocks/>
          </p:cNvSpPr>
          <p:nvPr/>
        </p:nvSpPr>
        <p:spPr>
          <a:xfrm rot="21297092">
            <a:off x="382540" y="4444259"/>
            <a:ext cx="4087622" cy="1439910"/>
          </a:xfrm>
          <a:prstGeom prst="rect">
            <a:avLst/>
          </a:prstGeom>
          <a:solidFill>
            <a:schemeClr val="tx1">
              <a:lumMod val="65000"/>
              <a:lumOff val="35000"/>
              <a:alpha val="7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850"/>
              </a:spcBef>
              <a:buFont typeface="Arial" pitchFamily="34" charset="0"/>
              <a:buNone/>
            </a:pPr>
            <a:r>
              <a:rPr lang="en-US" sz="1400" b="1" i="1" dirty="0" smtClean="0">
                <a:solidFill>
                  <a:srgbClr val="FFFFFF"/>
                </a:solidFill>
                <a:ea typeface="ＭＳ Ｐゴシック" charset="0"/>
                <a:cs typeface="Calibri"/>
                <a:sym typeface="Calibri Italic" charset="0"/>
              </a:rPr>
              <a:t>…Train Americans with the skills employers need, and match them to good jobs that need to be filled right now. That means more on-the-job training, and more apprenticeships… </a:t>
            </a:r>
          </a:p>
          <a:p>
            <a:pPr marL="0" indent="0">
              <a:buFont typeface="Arial" pitchFamily="34" charset="0"/>
              <a:buNone/>
              <a:defRPr/>
            </a:pPr>
            <a:r>
              <a:rPr lang="en-US" sz="1400" b="1" kern="0" dirty="0" smtClean="0">
                <a:solidFill>
                  <a:prstClr val="white"/>
                </a:solidFill>
              </a:rPr>
              <a:t>- President </a:t>
            </a:r>
            <a:r>
              <a:rPr lang="en-US" sz="1400" b="1" kern="0" dirty="0">
                <a:solidFill>
                  <a:prstClr val="white"/>
                </a:solidFill>
              </a:rPr>
              <a:t>Obama, State of the Union - </a:t>
            </a:r>
            <a:r>
              <a:rPr lang="en-US" sz="1400" b="1" kern="0" dirty="0" smtClean="0">
                <a:solidFill>
                  <a:prstClr val="white"/>
                </a:solidFill>
              </a:rPr>
              <a:t>2014 </a:t>
            </a:r>
            <a:endParaRPr lang="en-US" sz="1400" b="1" kern="0" dirty="0">
              <a:solidFill>
                <a:prstClr val="white"/>
              </a:solidFill>
            </a:endParaRPr>
          </a:p>
        </p:txBody>
      </p:sp>
      <p:grpSp>
        <p:nvGrpSpPr>
          <p:cNvPr id="11" name="Group 10"/>
          <p:cNvGrpSpPr/>
          <p:nvPr/>
        </p:nvGrpSpPr>
        <p:grpSpPr>
          <a:xfrm>
            <a:off x="4230179" y="5746563"/>
            <a:ext cx="4876800" cy="970191"/>
            <a:chOff x="3165601" y="5513257"/>
            <a:chExt cx="5894439" cy="1256659"/>
          </a:xfrm>
        </p:grpSpPr>
        <p:sp>
          <p:nvSpPr>
            <p:cNvPr id="12" name="Rectangle 11"/>
            <p:cNvSpPr/>
            <p:nvPr/>
          </p:nvSpPr>
          <p:spPr>
            <a:xfrm>
              <a:off x="3165601" y="5513257"/>
              <a:ext cx="5894439" cy="1256659"/>
            </a:xfrm>
            <a:prstGeom prst="rect">
              <a:avLst/>
            </a:prstGeom>
            <a:solidFill>
              <a:sysClr val="windowText" lastClr="000000">
                <a:lumMod val="65000"/>
                <a:lumOff val="35000"/>
              </a:sysClr>
            </a:solidFill>
            <a:ln w="635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a:defRPr/>
              </a:pPr>
              <a:endParaRPr lang="en-US" kern="0" dirty="0" smtClean="0">
                <a:solidFill>
                  <a:prstClr val="white"/>
                </a:solidFill>
              </a:endParaRPr>
            </a:p>
          </p:txBody>
        </p:sp>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80" t="33583" r="26695" b="42042"/>
            <a:stretch/>
          </p:blipFill>
          <p:spPr bwMode="auto">
            <a:xfrm>
              <a:off x="3286189" y="5661945"/>
              <a:ext cx="3063686" cy="959281"/>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sp>
          <p:nvSpPr>
            <p:cNvPr id="14" name="TextBox 13"/>
            <p:cNvSpPr txBox="1"/>
            <p:nvPr/>
          </p:nvSpPr>
          <p:spPr>
            <a:xfrm>
              <a:off x="6316318" y="5622637"/>
              <a:ext cx="2710166" cy="1076365"/>
            </a:xfrm>
            <a:prstGeom prst="rect">
              <a:avLst/>
            </a:prstGeom>
            <a:noFill/>
          </p:spPr>
          <p:txBody>
            <a:bodyPr wrap="square" rtlCol="0">
              <a:spAutoFit/>
            </a:bodyPr>
            <a:lstStyle/>
            <a:p>
              <a:pPr algn="ctr">
                <a:defRPr/>
              </a:pPr>
              <a:r>
                <a:rPr lang="en-US" sz="1600" b="1" kern="0" dirty="0" smtClean="0">
                  <a:solidFill>
                    <a:prstClr val="white"/>
                  </a:solidFill>
                </a:rPr>
                <a:t>American Apprenticeship Grants</a:t>
              </a:r>
            </a:p>
            <a:p>
              <a:pPr algn="ctr">
                <a:defRPr/>
              </a:pPr>
              <a:r>
                <a:rPr lang="en-US" sz="1600" b="1" kern="0" dirty="0" smtClean="0">
                  <a:solidFill>
                    <a:prstClr val="white"/>
                  </a:solidFill>
                </a:rPr>
                <a:t>$175 Million!</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941" y="1547671"/>
            <a:ext cx="3291142" cy="2540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867400" y="3352800"/>
            <a:ext cx="3194786" cy="646331"/>
          </a:xfrm>
          <a:prstGeom prst="rect">
            <a:avLst/>
          </a:prstGeom>
          <a:solidFill>
            <a:schemeClr val="tx1">
              <a:lumMod val="75000"/>
              <a:lumOff val="25000"/>
              <a:alpha val="63000"/>
            </a:schemeClr>
          </a:solidFill>
        </p:spPr>
        <p:txBody>
          <a:bodyPr wrap="square" rtlCol="0">
            <a:spAutoFit/>
          </a:bodyPr>
          <a:lstStyle/>
          <a:p>
            <a:pPr algn="ctr"/>
            <a:r>
              <a:rPr lang="en-US" dirty="0" smtClean="0">
                <a:solidFill>
                  <a:prstClr val="white"/>
                </a:solidFill>
              </a:rPr>
              <a:t>LEADER White House Convening</a:t>
            </a:r>
          </a:p>
          <a:p>
            <a:pPr algn="ctr"/>
            <a:r>
              <a:rPr lang="en-US" dirty="0" smtClean="0">
                <a:solidFill>
                  <a:prstClr val="white"/>
                </a:solidFill>
              </a:rPr>
              <a:t>September 2015 </a:t>
            </a:r>
            <a:endParaRPr lang="en-US" dirty="0">
              <a:solidFill>
                <a:prstClr val="white"/>
              </a:solidFill>
            </a:endParaRPr>
          </a:p>
        </p:txBody>
      </p:sp>
    </p:spTree>
    <p:extLst>
      <p:ext uri="{BB962C8B-B14F-4D97-AF65-F5344CB8AC3E}">
        <p14:creationId xmlns:p14="http://schemas.microsoft.com/office/powerpoint/2010/main" val="129377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0" y="1377696"/>
            <a:ext cx="9144000" cy="5099304"/>
          </a:xfrm>
          <a:prstGeom prst="rect">
            <a:avLst/>
          </a:prstGeom>
        </p:spPr>
      </p:pic>
      <p:sp>
        <p:nvSpPr>
          <p:cNvPr id="24" name="TextBox 23"/>
          <p:cNvSpPr txBox="1"/>
          <p:nvPr/>
        </p:nvSpPr>
        <p:spPr>
          <a:xfrm>
            <a:off x="-13470" y="1447800"/>
            <a:ext cx="9157469" cy="4825839"/>
          </a:xfrm>
          <a:custGeom>
            <a:avLst/>
            <a:gdLst>
              <a:gd name="connsiteX0" fmla="*/ 0 w 9144000"/>
              <a:gd name="connsiteY0" fmla="*/ 0 h 2212944"/>
              <a:gd name="connsiteX1" fmla="*/ 9144000 w 9144000"/>
              <a:gd name="connsiteY1" fmla="*/ 0 h 2212944"/>
              <a:gd name="connsiteX2" fmla="*/ 9144000 w 9144000"/>
              <a:gd name="connsiteY2" fmla="*/ 2212944 h 2212944"/>
              <a:gd name="connsiteX3" fmla="*/ 0 w 9144000"/>
              <a:gd name="connsiteY3" fmla="*/ 2212944 h 2212944"/>
              <a:gd name="connsiteX4" fmla="*/ 0 w 9144000"/>
              <a:gd name="connsiteY4" fmla="*/ 0 h 2212944"/>
              <a:gd name="connsiteX0" fmla="*/ 12700 w 9156700"/>
              <a:gd name="connsiteY0" fmla="*/ 0 h 4778344"/>
              <a:gd name="connsiteX1" fmla="*/ 9156700 w 9156700"/>
              <a:gd name="connsiteY1" fmla="*/ 0 h 4778344"/>
              <a:gd name="connsiteX2" fmla="*/ 9156700 w 9156700"/>
              <a:gd name="connsiteY2" fmla="*/ 2212944 h 4778344"/>
              <a:gd name="connsiteX3" fmla="*/ 0 w 9156700"/>
              <a:gd name="connsiteY3" fmla="*/ 4778344 h 4778344"/>
              <a:gd name="connsiteX4" fmla="*/ 12700 w 9156700"/>
              <a:gd name="connsiteY4" fmla="*/ 0 h 4778344"/>
              <a:gd name="connsiteX0" fmla="*/ 1221 w 9157921"/>
              <a:gd name="connsiteY0" fmla="*/ 2057400 h 4778344"/>
              <a:gd name="connsiteX1" fmla="*/ 9157921 w 9157921"/>
              <a:gd name="connsiteY1" fmla="*/ 0 h 4778344"/>
              <a:gd name="connsiteX2" fmla="*/ 9157921 w 9157921"/>
              <a:gd name="connsiteY2" fmla="*/ 2212944 h 4778344"/>
              <a:gd name="connsiteX3" fmla="*/ 1221 w 9157921"/>
              <a:gd name="connsiteY3" fmla="*/ 4778344 h 4778344"/>
              <a:gd name="connsiteX4" fmla="*/ 1221 w 9157921"/>
              <a:gd name="connsiteY4" fmla="*/ 2057400 h 4778344"/>
              <a:gd name="connsiteX0" fmla="*/ 1221 w 9157921"/>
              <a:gd name="connsiteY0" fmla="*/ 2286000 h 5006944"/>
              <a:gd name="connsiteX1" fmla="*/ 9157921 w 9157921"/>
              <a:gd name="connsiteY1" fmla="*/ 0 h 5006944"/>
              <a:gd name="connsiteX2" fmla="*/ 9157921 w 9157921"/>
              <a:gd name="connsiteY2" fmla="*/ 2441544 h 5006944"/>
              <a:gd name="connsiteX3" fmla="*/ 1221 w 9157921"/>
              <a:gd name="connsiteY3" fmla="*/ 5006944 h 5006944"/>
              <a:gd name="connsiteX4" fmla="*/ 1221 w 9157921"/>
              <a:gd name="connsiteY4" fmla="*/ 2286000 h 5006944"/>
              <a:gd name="connsiteX0" fmla="*/ 1221 w 9157921"/>
              <a:gd name="connsiteY0" fmla="*/ 2286000 h 5006944"/>
              <a:gd name="connsiteX1" fmla="*/ 7354522 w 9157921"/>
              <a:gd name="connsiteY1" fmla="*/ 447805 h 5006944"/>
              <a:gd name="connsiteX2" fmla="*/ 9157921 w 9157921"/>
              <a:gd name="connsiteY2" fmla="*/ 0 h 5006944"/>
              <a:gd name="connsiteX3" fmla="*/ 9157921 w 9157921"/>
              <a:gd name="connsiteY3" fmla="*/ 2441544 h 5006944"/>
              <a:gd name="connsiteX4" fmla="*/ 1221 w 9157921"/>
              <a:gd name="connsiteY4" fmla="*/ 5006944 h 5006944"/>
              <a:gd name="connsiteX5" fmla="*/ 1221 w 9157921"/>
              <a:gd name="connsiteY5" fmla="*/ 2286000 h 5006944"/>
              <a:gd name="connsiteX0" fmla="*/ 1221 w 9157921"/>
              <a:gd name="connsiteY0" fmla="*/ 2286000 h 5006944"/>
              <a:gd name="connsiteX1" fmla="*/ 7418022 w 9157921"/>
              <a:gd name="connsiteY1" fmla="*/ 3305 h 5006944"/>
              <a:gd name="connsiteX2" fmla="*/ 9157921 w 9157921"/>
              <a:gd name="connsiteY2" fmla="*/ 0 h 5006944"/>
              <a:gd name="connsiteX3" fmla="*/ 9157921 w 9157921"/>
              <a:gd name="connsiteY3" fmla="*/ 2441544 h 5006944"/>
              <a:gd name="connsiteX4" fmla="*/ 1221 w 9157921"/>
              <a:gd name="connsiteY4" fmla="*/ 5006944 h 5006944"/>
              <a:gd name="connsiteX5" fmla="*/ 1221 w 9157921"/>
              <a:gd name="connsiteY5" fmla="*/ 2286000 h 5006944"/>
              <a:gd name="connsiteX0" fmla="*/ 1221 w 9157921"/>
              <a:gd name="connsiteY0" fmla="*/ 2286000 h 5006944"/>
              <a:gd name="connsiteX1" fmla="*/ 7418022 w 9157921"/>
              <a:gd name="connsiteY1" fmla="*/ 3305 h 5006944"/>
              <a:gd name="connsiteX2" fmla="*/ 9157921 w 9157921"/>
              <a:gd name="connsiteY2" fmla="*/ 0 h 5006944"/>
              <a:gd name="connsiteX3" fmla="*/ 9157921 w 9157921"/>
              <a:gd name="connsiteY3" fmla="*/ 2441544 h 5006944"/>
              <a:gd name="connsiteX4" fmla="*/ 1576022 w 9157921"/>
              <a:gd name="connsiteY4" fmla="*/ 4537205 h 5006944"/>
              <a:gd name="connsiteX5" fmla="*/ 1221 w 9157921"/>
              <a:gd name="connsiteY5" fmla="*/ 5006944 h 5006944"/>
              <a:gd name="connsiteX6" fmla="*/ 1221 w 9157921"/>
              <a:gd name="connsiteY6" fmla="*/ 2286000 h 5006944"/>
              <a:gd name="connsiteX0" fmla="*/ 1221 w 9157921"/>
              <a:gd name="connsiteY0" fmla="*/ 2286000 h 5096005"/>
              <a:gd name="connsiteX1" fmla="*/ 7418022 w 9157921"/>
              <a:gd name="connsiteY1" fmla="*/ 3305 h 5096005"/>
              <a:gd name="connsiteX2" fmla="*/ 9157921 w 9157921"/>
              <a:gd name="connsiteY2" fmla="*/ 0 h 5096005"/>
              <a:gd name="connsiteX3" fmla="*/ 9157921 w 9157921"/>
              <a:gd name="connsiteY3" fmla="*/ 2441544 h 5096005"/>
              <a:gd name="connsiteX4" fmla="*/ 1715722 w 9157921"/>
              <a:gd name="connsiteY4" fmla="*/ 5096005 h 5096005"/>
              <a:gd name="connsiteX5" fmla="*/ 1221 w 9157921"/>
              <a:gd name="connsiteY5" fmla="*/ 5006944 h 5096005"/>
              <a:gd name="connsiteX6" fmla="*/ 1221 w 9157921"/>
              <a:gd name="connsiteY6" fmla="*/ 2286000 h 5096005"/>
              <a:gd name="connsiteX0" fmla="*/ 368 w 9157068"/>
              <a:gd name="connsiteY0" fmla="*/ 2286000 h 5121244"/>
              <a:gd name="connsiteX1" fmla="*/ 7417169 w 9157068"/>
              <a:gd name="connsiteY1" fmla="*/ 3305 h 5121244"/>
              <a:gd name="connsiteX2" fmla="*/ 9157068 w 9157068"/>
              <a:gd name="connsiteY2" fmla="*/ 0 h 5121244"/>
              <a:gd name="connsiteX3" fmla="*/ 9157068 w 9157068"/>
              <a:gd name="connsiteY3" fmla="*/ 2441544 h 5121244"/>
              <a:gd name="connsiteX4" fmla="*/ 1714869 w 9157068"/>
              <a:gd name="connsiteY4" fmla="*/ 5096005 h 5121244"/>
              <a:gd name="connsiteX5" fmla="*/ 25768 w 9157068"/>
              <a:gd name="connsiteY5" fmla="*/ 5121244 h 5121244"/>
              <a:gd name="connsiteX6" fmla="*/ 368 w 9157068"/>
              <a:gd name="connsiteY6" fmla="*/ 2286000 h 5121244"/>
              <a:gd name="connsiteX0" fmla="*/ 769 w 9157469"/>
              <a:gd name="connsiteY0" fmla="*/ 2286000 h 5121244"/>
              <a:gd name="connsiteX1" fmla="*/ 7417570 w 9157469"/>
              <a:gd name="connsiteY1" fmla="*/ 3305 h 5121244"/>
              <a:gd name="connsiteX2" fmla="*/ 9157469 w 9157469"/>
              <a:gd name="connsiteY2" fmla="*/ 0 h 5121244"/>
              <a:gd name="connsiteX3" fmla="*/ 9157469 w 9157469"/>
              <a:gd name="connsiteY3" fmla="*/ 2441544 h 5121244"/>
              <a:gd name="connsiteX4" fmla="*/ 1715270 w 9157469"/>
              <a:gd name="connsiteY4" fmla="*/ 5096005 h 5121244"/>
              <a:gd name="connsiteX5" fmla="*/ 7119 w 9157469"/>
              <a:gd name="connsiteY5" fmla="*/ 5121244 h 5121244"/>
              <a:gd name="connsiteX6" fmla="*/ 769 w 9157469"/>
              <a:gd name="connsiteY6" fmla="*/ 2286000 h 5121244"/>
              <a:gd name="connsiteX0" fmla="*/ 769 w 9157469"/>
              <a:gd name="connsiteY0" fmla="*/ 2286000 h 5121244"/>
              <a:gd name="connsiteX1" fmla="*/ 7417570 w 9157469"/>
              <a:gd name="connsiteY1" fmla="*/ 3305 h 5121244"/>
              <a:gd name="connsiteX2" fmla="*/ 9157469 w 9157469"/>
              <a:gd name="connsiteY2" fmla="*/ 0 h 5121244"/>
              <a:gd name="connsiteX3" fmla="*/ 9157469 w 9157469"/>
              <a:gd name="connsiteY3" fmla="*/ 2441544 h 5121244"/>
              <a:gd name="connsiteX4" fmla="*/ 1721620 w 9157469"/>
              <a:gd name="connsiteY4" fmla="*/ 5108705 h 5121244"/>
              <a:gd name="connsiteX5" fmla="*/ 7119 w 9157469"/>
              <a:gd name="connsiteY5" fmla="*/ 5121244 h 5121244"/>
              <a:gd name="connsiteX6" fmla="*/ 769 w 9157469"/>
              <a:gd name="connsiteY6" fmla="*/ 2286000 h 5121244"/>
              <a:gd name="connsiteX0" fmla="*/ 769 w 9157469"/>
              <a:gd name="connsiteY0" fmla="*/ 2295395 h 5130639"/>
              <a:gd name="connsiteX1" fmla="*/ 7138170 w 9157469"/>
              <a:gd name="connsiteY1" fmla="*/ 0 h 5130639"/>
              <a:gd name="connsiteX2" fmla="*/ 9157469 w 9157469"/>
              <a:gd name="connsiteY2" fmla="*/ 9395 h 5130639"/>
              <a:gd name="connsiteX3" fmla="*/ 9157469 w 9157469"/>
              <a:gd name="connsiteY3" fmla="*/ 2450939 h 5130639"/>
              <a:gd name="connsiteX4" fmla="*/ 1721620 w 9157469"/>
              <a:gd name="connsiteY4" fmla="*/ 5118100 h 5130639"/>
              <a:gd name="connsiteX5" fmla="*/ 7119 w 9157469"/>
              <a:gd name="connsiteY5" fmla="*/ 5130639 h 5130639"/>
              <a:gd name="connsiteX6" fmla="*/ 769 w 9157469"/>
              <a:gd name="connsiteY6" fmla="*/ 2295395 h 5130639"/>
              <a:gd name="connsiteX0" fmla="*/ 769 w 9157469"/>
              <a:gd name="connsiteY0" fmla="*/ 2295395 h 5130639"/>
              <a:gd name="connsiteX1" fmla="*/ 6871470 w 9157469"/>
              <a:gd name="connsiteY1" fmla="*/ 0 h 5130639"/>
              <a:gd name="connsiteX2" fmla="*/ 9157469 w 9157469"/>
              <a:gd name="connsiteY2" fmla="*/ 9395 h 5130639"/>
              <a:gd name="connsiteX3" fmla="*/ 9157469 w 9157469"/>
              <a:gd name="connsiteY3" fmla="*/ 2450939 h 5130639"/>
              <a:gd name="connsiteX4" fmla="*/ 1721620 w 9157469"/>
              <a:gd name="connsiteY4" fmla="*/ 5118100 h 5130639"/>
              <a:gd name="connsiteX5" fmla="*/ 7119 w 9157469"/>
              <a:gd name="connsiteY5" fmla="*/ 5130639 h 5130639"/>
              <a:gd name="connsiteX6" fmla="*/ 769 w 9157469"/>
              <a:gd name="connsiteY6" fmla="*/ 2295395 h 51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7469" h="5130639">
                <a:moveTo>
                  <a:pt x="769" y="2295395"/>
                </a:moveTo>
                <a:lnTo>
                  <a:pt x="6871470" y="0"/>
                </a:lnTo>
                <a:lnTo>
                  <a:pt x="9157469" y="9395"/>
                </a:lnTo>
                <a:lnTo>
                  <a:pt x="9157469" y="2450939"/>
                </a:lnTo>
                <a:lnTo>
                  <a:pt x="1721620" y="5118100"/>
                </a:lnTo>
                <a:lnTo>
                  <a:pt x="7119" y="5130639"/>
                </a:lnTo>
                <a:cubicBezTo>
                  <a:pt x="11352" y="3537858"/>
                  <a:pt x="-3464" y="3888176"/>
                  <a:pt x="769" y="2295395"/>
                </a:cubicBezTo>
                <a:close/>
              </a:path>
            </a:pathLst>
          </a:custGeom>
          <a:solidFill>
            <a:schemeClr val="tx2">
              <a:alpha val="50000"/>
            </a:schemeClr>
          </a:solidFill>
        </p:spPr>
        <p:txBody>
          <a:bodyPr wrap="square" rtlCol="0">
            <a:noAutofit/>
          </a:bodyPr>
          <a:lstStyle/>
          <a:p>
            <a:pPr algn="ctr"/>
            <a:endParaRPr lang="en-US" sz="3600" b="1" dirty="0">
              <a:solidFill>
                <a:prstClr val="white"/>
              </a:solidFill>
              <a:latin typeface="Corbel" panose="020B0503020204020204" pitchFamily="34" charset="0"/>
            </a:endParaRPr>
          </a:p>
        </p:txBody>
      </p:sp>
      <p:cxnSp>
        <p:nvCxnSpPr>
          <p:cNvPr id="15" name="Straight Connector 14"/>
          <p:cNvCxnSpPr/>
          <p:nvPr/>
        </p:nvCxnSpPr>
        <p:spPr>
          <a:xfrm flipV="1">
            <a:off x="0" y="4653958"/>
            <a:ext cx="5313408" cy="1213442"/>
          </a:xfrm>
          <a:prstGeom prst="line">
            <a:avLst/>
          </a:prstGeom>
          <a:ln w="635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381000"/>
            <a:ext cx="9144000" cy="838200"/>
          </a:xfrm>
        </p:spPr>
        <p:txBody>
          <a:bodyPr>
            <a:normAutofit/>
          </a:bodyPr>
          <a:lstStyle/>
          <a:p>
            <a:pPr algn="ctr"/>
            <a:r>
              <a:rPr lang="en-US" sz="3200" b="1" dirty="0" smtClean="0">
                <a:latin typeface="Segoe UI" panose="020B0502040204020203" pitchFamily="34" charset="0"/>
                <a:ea typeface="Segoe UI" panose="020B0502040204020203" pitchFamily="34" charset="0"/>
                <a:cs typeface="Segoe UI" panose="020B0502040204020203" pitchFamily="34" charset="0"/>
              </a:rPr>
              <a:t>ApprenticeshipUSA </a:t>
            </a:r>
            <a:r>
              <a:rPr lang="en-US" sz="3200" b="1" dirty="0">
                <a:latin typeface="Segoe UI" panose="020B0502040204020203" pitchFamily="34" charset="0"/>
                <a:ea typeface="Segoe UI" panose="020B0502040204020203" pitchFamily="34" charset="0"/>
                <a:cs typeface="Segoe UI" panose="020B0502040204020203" pitchFamily="34" charset="0"/>
              </a:rPr>
              <a:t>continues to </a:t>
            </a:r>
            <a:r>
              <a:rPr lang="en-US" sz="3200" b="1" dirty="0" smtClean="0">
                <a:latin typeface="Segoe UI" panose="020B0502040204020203" pitchFamily="34" charset="0"/>
                <a:ea typeface="Segoe UI" panose="020B0502040204020203" pitchFamily="34" charset="0"/>
                <a:cs typeface="Segoe UI" panose="020B0502040204020203" pitchFamily="34" charset="0"/>
              </a:rPr>
              <a:t>grow.</a:t>
            </a:r>
            <a:endParaRPr lang="en-US" sz="3200"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3</a:t>
            </a:fld>
            <a:endParaRPr lang="en-US" dirty="0">
              <a:solidFill>
                <a:prstClr val="black">
                  <a:tint val="75000"/>
                </a:prstClr>
              </a:solidFill>
            </a:endParaRPr>
          </a:p>
        </p:txBody>
      </p:sp>
      <p:sp>
        <p:nvSpPr>
          <p:cNvPr id="7" name="TextBox 6"/>
          <p:cNvSpPr txBox="1"/>
          <p:nvPr/>
        </p:nvSpPr>
        <p:spPr>
          <a:xfrm>
            <a:off x="2656704" y="3162030"/>
            <a:ext cx="3911368" cy="1107996"/>
          </a:xfrm>
          <a:prstGeom prst="rect">
            <a:avLst/>
          </a:prstGeom>
          <a:noFill/>
        </p:spPr>
        <p:txBody>
          <a:bodyPr wrap="square" rtlCol="0">
            <a:spAutoFit/>
          </a:bodyPr>
          <a:lstStyle/>
          <a:p>
            <a:r>
              <a:rPr lang="en-US" sz="6600" b="1" dirty="0" smtClean="0">
                <a:solidFill>
                  <a:prstClr val="white"/>
                </a:solidFill>
                <a:latin typeface="Kartika" panose="02020503030404060203" pitchFamily="18" charset="0"/>
                <a:cs typeface="Kartika" panose="02020503030404060203" pitchFamily="18" charset="0"/>
              </a:rPr>
              <a:t>456,989</a:t>
            </a:r>
            <a:endParaRPr lang="en-US" sz="6600" b="1" dirty="0">
              <a:solidFill>
                <a:prstClr val="white"/>
              </a:solidFill>
              <a:latin typeface="Kartika" panose="02020503030404060203" pitchFamily="18" charset="0"/>
              <a:cs typeface="Kartika" panose="02020503030404060203" pitchFamily="18" charset="0"/>
            </a:endParaRPr>
          </a:p>
        </p:txBody>
      </p:sp>
      <p:sp>
        <p:nvSpPr>
          <p:cNvPr id="8" name="Oval 7"/>
          <p:cNvSpPr/>
          <p:nvPr/>
        </p:nvSpPr>
        <p:spPr>
          <a:xfrm>
            <a:off x="887756" y="5447459"/>
            <a:ext cx="381000" cy="398062"/>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2942119" y="4916300"/>
            <a:ext cx="381000" cy="398062"/>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8305800" y="2311945"/>
            <a:ext cx="381000" cy="398062"/>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flipV="1">
            <a:off x="5257800" y="2710008"/>
            <a:ext cx="3048000" cy="1965002"/>
          </a:xfrm>
          <a:prstGeom prst="line">
            <a:avLst/>
          </a:prstGeom>
          <a:ln w="635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02005" y="3943996"/>
            <a:ext cx="3483841" cy="523220"/>
          </a:xfrm>
          <a:prstGeom prst="rect">
            <a:avLst/>
          </a:prstGeom>
          <a:noFill/>
        </p:spPr>
        <p:txBody>
          <a:bodyPr wrap="square" rtlCol="0">
            <a:spAutoFit/>
          </a:bodyPr>
          <a:lstStyle/>
          <a:p>
            <a:pPr algn="r"/>
            <a:r>
              <a:rPr lang="en-US" sz="1400" b="1" dirty="0" smtClean="0">
                <a:solidFill>
                  <a:prstClr val="white"/>
                </a:solidFill>
                <a:latin typeface="Kartika" panose="02020503030404060203" pitchFamily="18" charset="0"/>
                <a:cs typeface="Kartika" panose="02020503030404060203" pitchFamily="18" charset="0"/>
              </a:rPr>
              <a:t>Quarter 2 - FY 16</a:t>
            </a:r>
          </a:p>
          <a:p>
            <a:pPr algn="r"/>
            <a:r>
              <a:rPr lang="en-US" sz="1400" b="1" dirty="0" smtClean="0">
                <a:solidFill>
                  <a:prstClr val="white"/>
                </a:solidFill>
                <a:latin typeface="Kartika" panose="02020503030404060203" pitchFamily="18" charset="0"/>
                <a:cs typeface="Kartika" panose="02020503030404060203" pitchFamily="18" charset="0"/>
              </a:rPr>
              <a:t>Number of Active Apprentices </a:t>
            </a:r>
            <a:endParaRPr lang="en-US" sz="1400" b="1" dirty="0">
              <a:solidFill>
                <a:prstClr val="white"/>
              </a:solidFill>
              <a:latin typeface="Kartika" panose="02020503030404060203" pitchFamily="18" charset="0"/>
              <a:cs typeface="Kartika" panose="02020503030404060203" pitchFamily="18" charset="0"/>
            </a:endParaRPr>
          </a:p>
        </p:txBody>
      </p:sp>
      <p:sp>
        <p:nvSpPr>
          <p:cNvPr id="13" name="Oval 12"/>
          <p:cNvSpPr/>
          <p:nvPr/>
        </p:nvSpPr>
        <p:spPr>
          <a:xfrm>
            <a:off x="5585846" y="4164196"/>
            <a:ext cx="381000" cy="398062"/>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5967822" y="1524000"/>
            <a:ext cx="3176178" cy="707886"/>
          </a:xfrm>
          <a:prstGeom prst="rect">
            <a:avLst/>
          </a:prstGeom>
          <a:noFill/>
        </p:spPr>
        <p:txBody>
          <a:bodyPr wrap="square" rtlCol="0">
            <a:spAutoFit/>
          </a:bodyPr>
          <a:lstStyle/>
          <a:p>
            <a:pPr algn="r"/>
            <a:r>
              <a:rPr lang="en-US" sz="4000" b="1" dirty="0" smtClean="0">
                <a:solidFill>
                  <a:srgbClr val="4F81BD">
                    <a:lumMod val="60000"/>
                    <a:lumOff val="40000"/>
                  </a:srgbClr>
                </a:solidFill>
                <a:latin typeface="Kartika" panose="02020503030404060203" pitchFamily="18" charset="0"/>
                <a:cs typeface="Kartika" panose="02020503030404060203" pitchFamily="18" charset="0"/>
              </a:rPr>
              <a:t>750,000</a:t>
            </a:r>
          </a:p>
        </p:txBody>
      </p:sp>
      <p:sp>
        <p:nvSpPr>
          <p:cNvPr id="16" name="TextBox 15"/>
          <p:cNvSpPr txBox="1"/>
          <p:nvPr/>
        </p:nvSpPr>
        <p:spPr>
          <a:xfrm>
            <a:off x="-82230" y="4675010"/>
            <a:ext cx="2320971" cy="707886"/>
          </a:xfrm>
          <a:prstGeom prst="rect">
            <a:avLst/>
          </a:prstGeom>
          <a:noFill/>
        </p:spPr>
        <p:txBody>
          <a:bodyPr wrap="square" rtlCol="0">
            <a:spAutoFit/>
          </a:bodyPr>
          <a:lstStyle/>
          <a:p>
            <a:pPr algn="ctr" defTabSz="457200"/>
            <a:r>
              <a:rPr lang="en-US" sz="4000" b="1" dirty="0" smtClean="0">
                <a:solidFill>
                  <a:srgbClr val="4F81BD">
                    <a:lumMod val="60000"/>
                    <a:lumOff val="40000"/>
                  </a:srgbClr>
                </a:solidFill>
                <a:latin typeface="Kartika" panose="02020503030404060203" pitchFamily="18" charset="0"/>
                <a:cs typeface="Kartika" panose="02020503030404060203" pitchFamily="18" charset="0"/>
              </a:rPr>
              <a:t>375,000</a:t>
            </a:r>
          </a:p>
        </p:txBody>
      </p:sp>
      <p:sp>
        <p:nvSpPr>
          <p:cNvPr id="18" name="Oval 17"/>
          <p:cNvSpPr/>
          <p:nvPr/>
        </p:nvSpPr>
        <p:spPr>
          <a:xfrm>
            <a:off x="6858000" y="3317966"/>
            <a:ext cx="381000" cy="398062"/>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3644543" y="2021272"/>
            <a:ext cx="3911368" cy="1107996"/>
          </a:xfrm>
          <a:prstGeom prst="rect">
            <a:avLst/>
          </a:prstGeom>
          <a:noFill/>
        </p:spPr>
        <p:txBody>
          <a:bodyPr wrap="square" rtlCol="0">
            <a:spAutoFit/>
          </a:bodyPr>
          <a:lstStyle/>
          <a:p>
            <a:pPr algn="r"/>
            <a:r>
              <a:rPr lang="en-US" sz="6600" b="1" dirty="0" smtClean="0">
                <a:solidFill>
                  <a:srgbClr val="FFFF00"/>
                </a:solidFill>
                <a:latin typeface="Kartika" panose="02020503030404060203" pitchFamily="18" charset="0"/>
                <a:cs typeface="Kartika" panose="02020503030404060203" pitchFamily="18" charset="0"/>
              </a:rPr>
              <a:t>500,000</a:t>
            </a:r>
            <a:endParaRPr lang="en-US" sz="6600" b="1" dirty="0">
              <a:solidFill>
                <a:srgbClr val="FFFF00"/>
              </a:solidFill>
              <a:latin typeface="Kartika" panose="02020503030404060203" pitchFamily="18" charset="0"/>
              <a:cs typeface="Kartika" panose="02020503030404060203" pitchFamily="18" charset="0"/>
            </a:endParaRPr>
          </a:p>
        </p:txBody>
      </p:sp>
      <p:sp>
        <p:nvSpPr>
          <p:cNvPr id="21" name="TextBox 20"/>
          <p:cNvSpPr txBox="1"/>
          <p:nvPr/>
        </p:nvSpPr>
        <p:spPr>
          <a:xfrm>
            <a:off x="3981908" y="2925279"/>
            <a:ext cx="3483841" cy="307777"/>
          </a:xfrm>
          <a:prstGeom prst="rect">
            <a:avLst/>
          </a:prstGeom>
          <a:noFill/>
        </p:spPr>
        <p:txBody>
          <a:bodyPr wrap="square" rtlCol="0">
            <a:spAutoFit/>
          </a:bodyPr>
          <a:lstStyle/>
          <a:p>
            <a:pPr algn="r"/>
            <a:r>
              <a:rPr lang="en-US" sz="1400" b="1" dirty="0" smtClean="0">
                <a:solidFill>
                  <a:srgbClr val="FFFF00"/>
                </a:solidFill>
                <a:latin typeface="Kartika" panose="02020503030404060203" pitchFamily="18" charset="0"/>
                <a:cs typeface="Kartika" panose="02020503030404060203" pitchFamily="18" charset="0"/>
              </a:rPr>
              <a:t>FY 16 Annual Goal</a:t>
            </a:r>
          </a:p>
        </p:txBody>
      </p:sp>
    </p:spTree>
    <p:extLst>
      <p:ext uri="{BB962C8B-B14F-4D97-AF65-F5344CB8AC3E}">
        <p14:creationId xmlns:p14="http://schemas.microsoft.com/office/powerpoint/2010/main" val="269717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2" y="230589"/>
            <a:ext cx="9046029" cy="1167491"/>
          </a:xfrm>
        </p:spPr>
        <p:txBody>
          <a:bodyPr>
            <a:noAutofit/>
          </a:bodyPr>
          <a:lstStyle/>
          <a:p>
            <a:r>
              <a:rPr lang="en-US" sz="3200" dirty="0" smtClean="0"/>
              <a:t>Expansion for Fiscal Year 2016: </a:t>
            </a:r>
            <a:r>
              <a:rPr lang="en-US" dirty="0" smtClean="0"/>
              <a:t>$90 Million for American Apprenticeship Grant program </a:t>
            </a:r>
            <a:endParaRPr lang="en-US" dirty="0"/>
          </a:p>
        </p:txBody>
      </p:sp>
      <p:sp>
        <p:nvSpPr>
          <p:cNvPr id="3" name="Content Placeholder 2"/>
          <p:cNvSpPr>
            <a:spLocks noGrp="1"/>
          </p:cNvSpPr>
          <p:nvPr>
            <p:ph idx="1"/>
          </p:nvPr>
        </p:nvSpPr>
        <p:spPr>
          <a:xfrm>
            <a:off x="52521" y="1336808"/>
            <a:ext cx="9099642" cy="4143579"/>
          </a:xfrm>
        </p:spPr>
        <p:txBody>
          <a:bodyPr>
            <a:normAutofit fontScale="92500" lnSpcReduction="10000"/>
          </a:bodyPr>
          <a:lstStyle/>
          <a:p>
            <a:pPr marL="0" indent="0">
              <a:buNone/>
            </a:pPr>
            <a:r>
              <a:rPr lang="en-US" sz="2300" b="1" dirty="0" smtClean="0"/>
              <a:t>This historic new program has the potential to increase </a:t>
            </a:r>
            <a:r>
              <a:rPr lang="en-US" sz="2300" dirty="0"/>
              <a:t>alignment with more </a:t>
            </a:r>
            <a:r>
              <a:rPr lang="en-US" sz="2300" b="1" dirty="0">
                <a:solidFill>
                  <a:srgbClr val="FF0000"/>
                </a:solidFill>
              </a:rPr>
              <a:t>Community Colleges </a:t>
            </a:r>
            <a:r>
              <a:rPr lang="en-US" sz="2300" dirty="0"/>
              <a:t>by</a:t>
            </a:r>
            <a:r>
              <a:rPr lang="en-US" sz="2300" b="1" dirty="0"/>
              <a:t> </a:t>
            </a:r>
            <a:r>
              <a:rPr lang="en-US" sz="2300" dirty="0"/>
              <a:t>providing classroom instruction for apprenticeships and </a:t>
            </a:r>
            <a:r>
              <a:rPr lang="en-US" sz="2300" b="1" dirty="0"/>
              <a:t>ensuring States </a:t>
            </a:r>
            <a:r>
              <a:rPr lang="en-US" sz="2300" dirty="0"/>
              <a:t>support college credit for </a:t>
            </a:r>
            <a:r>
              <a:rPr lang="en-US" sz="2300" dirty="0" smtClean="0"/>
              <a:t>apprenticeship</a:t>
            </a:r>
            <a:r>
              <a:rPr lang="en-US" sz="2300" dirty="0"/>
              <a:t>:</a:t>
            </a:r>
          </a:p>
          <a:p>
            <a:pPr marL="0" indent="0">
              <a:buNone/>
            </a:pPr>
            <a:endParaRPr lang="en-US" sz="1200" dirty="0" smtClean="0"/>
          </a:p>
          <a:p>
            <a:r>
              <a:rPr lang="en-US" sz="2400" b="1" u="sng" dirty="0" smtClean="0"/>
              <a:t>States:</a:t>
            </a:r>
            <a:r>
              <a:rPr lang="en-US" sz="2400" b="1" dirty="0" smtClean="0"/>
              <a:t> </a:t>
            </a:r>
            <a:r>
              <a:rPr lang="en-US" sz="2400" dirty="0" smtClean="0"/>
              <a:t>Build state capacity to administer RA programs;</a:t>
            </a:r>
          </a:p>
          <a:p>
            <a:pPr marL="0" indent="0">
              <a:buNone/>
            </a:pPr>
            <a:endParaRPr lang="en-US" sz="1200" dirty="0" smtClean="0"/>
          </a:p>
          <a:p>
            <a:r>
              <a:rPr lang="en-US" sz="2400" b="1" u="sng" dirty="0" smtClean="0"/>
              <a:t>Industry:</a:t>
            </a:r>
            <a:r>
              <a:rPr lang="en-US" sz="2400" b="1" dirty="0" smtClean="0"/>
              <a:t> </a:t>
            </a:r>
            <a:r>
              <a:rPr lang="en-US" sz="2400" dirty="0" smtClean="0"/>
              <a:t>Build on American Apprenticeship grant and expand apprenticeship beyond H1B targeted occupations and industries; </a:t>
            </a:r>
          </a:p>
          <a:p>
            <a:pPr marL="0" indent="0">
              <a:buNone/>
            </a:pPr>
            <a:endParaRPr lang="en-US" sz="1100" dirty="0" smtClean="0"/>
          </a:p>
          <a:p>
            <a:r>
              <a:rPr lang="en-US" sz="2400" b="1" u="sng" dirty="0" smtClean="0"/>
              <a:t>Under-Represented Populations:</a:t>
            </a:r>
            <a:r>
              <a:rPr lang="en-US" sz="2400" b="1" dirty="0" smtClean="0"/>
              <a:t> </a:t>
            </a:r>
            <a:r>
              <a:rPr lang="en-US" sz="2400" dirty="0" smtClean="0"/>
              <a:t>Support</a:t>
            </a:r>
            <a:r>
              <a:rPr lang="en-US" sz="2400" b="1" dirty="0" smtClean="0"/>
              <a:t> </a:t>
            </a:r>
            <a:r>
              <a:rPr lang="en-US" sz="2400" dirty="0" smtClean="0"/>
              <a:t>community-based organizations and workforce intermediaries on innovative strategies for career pathways;  </a:t>
            </a:r>
          </a:p>
          <a:p>
            <a:pPr marL="0" indent="0">
              <a:buNone/>
            </a:pPr>
            <a:endParaRPr lang="en-US" sz="1100" dirty="0" smtClean="0"/>
          </a:p>
          <a:p>
            <a:r>
              <a:rPr lang="en-US" sz="2400" b="1" u="sng" dirty="0" smtClean="0"/>
              <a:t>National Activities:</a:t>
            </a:r>
            <a:r>
              <a:rPr lang="en-US" sz="2400" b="1" dirty="0" smtClean="0"/>
              <a:t> </a:t>
            </a:r>
            <a:r>
              <a:rPr lang="en-US" sz="2400" dirty="0" smtClean="0"/>
              <a:t>Increase </a:t>
            </a:r>
            <a:r>
              <a:rPr lang="en-US" sz="2400" dirty="0"/>
              <a:t>n</a:t>
            </a:r>
            <a:r>
              <a:rPr lang="en-US" sz="2400" dirty="0" smtClean="0"/>
              <a:t>ational outreach, technical assistance, and capacity building needs;  </a:t>
            </a:r>
          </a:p>
          <a:p>
            <a:pPr marL="0" indent="0">
              <a:buNone/>
            </a:pPr>
            <a:endParaRPr lang="en-US" sz="2000" b="1" dirty="0">
              <a:solidFill>
                <a:srgbClr val="FF0000"/>
              </a:solidFill>
            </a:endParaRPr>
          </a:p>
          <a:p>
            <a:endParaRPr lang="en-US" sz="2400" dirty="0" smtClean="0"/>
          </a:p>
        </p:txBody>
      </p:sp>
      <p:sp>
        <p:nvSpPr>
          <p:cNvPr id="4" name="Slide Number Placeholder 3"/>
          <p:cNvSpPr>
            <a:spLocks noGrp="1"/>
          </p:cNvSpPr>
          <p:nvPr>
            <p:ph type="sldNum" sz="quarter" idx="12"/>
          </p:nvPr>
        </p:nvSpPr>
        <p:spPr/>
        <p:txBody>
          <a:bodyPr/>
          <a:lstStyle/>
          <a:p>
            <a:fld id="{7F951FB2-FF4F-467D-949B-FBDF6036DA14}"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17418" y="5617029"/>
            <a:ext cx="9144000" cy="12409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TextBox 5"/>
          <p:cNvSpPr txBox="1"/>
          <p:nvPr/>
        </p:nvSpPr>
        <p:spPr>
          <a:xfrm>
            <a:off x="283030" y="5880447"/>
            <a:ext cx="8860973" cy="677108"/>
          </a:xfrm>
          <a:prstGeom prst="rect">
            <a:avLst/>
          </a:prstGeom>
          <a:noFill/>
        </p:spPr>
        <p:txBody>
          <a:bodyPr wrap="square" rtlCol="0">
            <a:spAutoFit/>
          </a:bodyPr>
          <a:lstStyle/>
          <a:p>
            <a:pPr algn="r" defTabSz="457200"/>
            <a:r>
              <a:rPr lang="en-US" sz="2000" b="1" dirty="0">
                <a:solidFill>
                  <a:prstClr val="white"/>
                </a:solidFill>
                <a:latin typeface="Kartika" panose="02020503030404060203" pitchFamily="18" charset="0"/>
                <a:ea typeface="Verdana" pitchFamily="34" charset="0"/>
                <a:cs typeface="Kartika" panose="02020503030404060203" pitchFamily="18" charset="0"/>
              </a:rPr>
              <a:t>Office of Apprenticeship</a:t>
            </a:r>
          </a:p>
          <a:p>
            <a:pPr algn="r" defTabSz="457200"/>
            <a:r>
              <a:rPr lang="en-US" b="1" dirty="0">
                <a:solidFill>
                  <a:prstClr val="white"/>
                </a:solidFill>
                <a:latin typeface="Kartika" panose="02020503030404060203" pitchFamily="18" charset="0"/>
                <a:ea typeface="Verdana" pitchFamily="34" charset="0"/>
                <a:cs typeface="Kartika" panose="02020503030404060203" pitchFamily="18" charset="0"/>
              </a:rPr>
              <a:t>US Department of Labor | Employment and Training Administration</a:t>
            </a:r>
          </a:p>
        </p:txBody>
      </p:sp>
      <p:pic>
        <p:nvPicPr>
          <p:cNvPr id="1026" name="Picture 2" descr="C:\Users\Firestone-Amy\AppData\Local\Microsoft\Windows\Temporary Internet Files\Content.IE5\5MDC54NY\diploma2_colo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801" y="2054703"/>
            <a:ext cx="1696637" cy="86374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167885" y="1406933"/>
            <a:ext cx="8702024" cy="810044"/>
          </a:xfrm>
          <a:prstGeom prst="round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9" name="TextBox 68"/>
          <p:cNvSpPr txBox="1"/>
          <p:nvPr/>
        </p:nvSpPr>
        <p:spPr>
          <a:xfrm>
            <a:off x="990600" y="1331893"/>
            <a:ext cx="3704857" cy="830997"/>
          </a:xfrm>
          <a:prstGeom prst="rect">
            <a:avLst/>
          </a:prstGeom>
          <a:noFill/>
        </p:spPr>
        <p:txBody>
          <a:bodyPr wrap="square" rtlCol="0">
            <a:spAutoFit/>
          </a:bodyPr>
          <a:lstStyle/>
          <a:p>
            <a:pPr algn="ctr" defTabSz="457200"/>
            <a:r>
              <a:rPr lang="en-US"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Employer Involvement Is Integral</a:t>
            </a:r>
            <a:endParaRPr lang="en-US"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TextBox 69"/>
          <p:cNvSpPr txBox="1"/>
          <p:nvPr/>
        </p:nvSpPr>
        <p:spPr>
          <a:xfrm>
            <a:off x="4996369" y="1394343"/>
            <a:ext cx="3842367" cy="830997"/>
          </a:xfrm>
          <a:prstGeom prst="rect">
            <a:avLst/>
          </a:prstGeom>
          <a:noFill/>
        </p:spPr>
        <p:txBody>
          <a:bodyPr wrap="square" rtlCol="0">
            <a:spAutoFit/>
          </a:bodyPr>
          <a:lstStyle/>
          <a:p>
            <a:pPr defTabSz="457200"/>
            <a:r>
              <a:rPr lang="en-US" sz="1600" dirty="0">
                <a:solidFill>
                  <a:prstClr val="white"/>
                </a:solidFill>
                <a:latin typeface="Segoe UI" panose="020B0502040204020203" pitchFamily="34" charset="0"/>
                <a:ea typeface="Segoe UI" panose="020B0502040204020203" pitchFamily="34" charset="0"/>
                <a:cs typeface="Segoe UI" panose="020B0502040204020203" pitchFamily="34" charset="0"/>
              </a:rPr>
              <a:t>E</a:t>
            </a:r>
            <a:r>
              <a:rPr lang="en-US" sz="16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mployer is the foundation for the RA program and must be directly involved and </a:t>
            </a:r>
            <a:r>
              <a:rPr lang="en-US" sz="1600" u="sng"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provider of OJT</a:t>
            </a:r>
            <a:endParaRPr lang="en-US" sz="1600" u="sng"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65" name="Picture 64" descr="OEA_Infographic_2_handshake.png"/>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23856" y="1479536"/>
            <a:ext cx="640080" cy="640080"/>
          </a:xfrm>
          <a:prstGeom prst="rect">
            <a:avLst/>
          </a:prstGeom>
        </p:spPr>
      </p:pic>
      <p:sp>
        <p:nvSpPr>
          <p:cNvPr id="29" name="Rounded Rectangle 28"/>
          <p:cNvSpPr/>
          <p:nvPr/>
        </p:nvSpPr>
        <p:spPr>
          <a:xfrm>
            <a:off x="186944" y="2413169"/>
            <a:ext cx="8702024" cy="810044"/>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39" name="Picture 38" descr="OEA_Infographic_2_pros.png"/>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314891" y="2497054"/>
            <a:ext cx="622229" cy="640080"/>
          </a:xfrm>
          <a:prstGeom prst="rect">
            <a:avLst/>
          </a:prstGeom>
          <a:solidFill>
            <a:schemeClr val="accent1">
              <a:alpha val="0"/>
            </a:schemeClr>
          </a:solidFill>
        </p:spPr>
      </p:pic>
      <p:sp>
        <p:nvSpPr>
          <p:cNvPr id="37" name="TextBox 36"/>
          <p:cNvSpPr txBox="1"/>
          <p:nvPr/>
        </p:nvSpPr>
        <p:spPr>
          <a:xfrm>
            <a:off x="990600" y="2362200"/>
            <a:ext cx="4876800" cy="861774"/>
          </a:xfrm>
          <a:prstGeom prst="rect">
            <a:avLst/>
          </a:prstGeom>
          <a:noFill/>
        </p:spPr>
        <p:txBody>
          <a:bodyPr wrap="square" rtlCol="0">
            <a:spAutoFit/>
          </a:bodyPr>
          <a:lstStyle/>
          <a:p>
            <a:pPr algn="ctr" defTabSz="457200"/>
            <a:r>
              <a:rPr lang="en-US" sz="2400" b="1" dirty="0" smtClean="0">
                <a:solidFill>
                  <a:srgbClr val="FFF6EF"/>
                </a:solidFill>
                <a:latin typeface="Segoe UI" panose="020B0502040204020203" pitchFamily="34" charset="0"/>
                <a:ea typeface="Segoe UI" panose="020B0502040204020203" pitchFamily="34" charset="0"/>
                <a:cs typeface="Segoe UI" panose="020B0502040204020203" pitchFamily="34" charset="0"/>
              </a:rPr>
              <a:t>Structured On-the-Job Training </a:t>
            </a:r>
          </a:p>
          <a:p>
            <a:pPr algn="ctr" defTabSz="457200"/>
            <a:r>
              <a:rPr lang="en-US" sz="2400" b="1" dirty="0" smtClean="0">
                <a:solidFill>
                  <a:srgbClr val="FFF6EF"/>
                </a:solidFill>
                <a:latin typeface="Segoe UI" panose="020B0502040204020203" pitchFamily="34" charset="0"/>
                <a:ea typeface="Segoe UI" panose="020B0502040204020203" pitchFamily="34" charset="0"/>
                <a:cs typeface="Segoe UI" panose="020B0502040204020203" pitchFamily="34" charset="0"/>
              </a:rPr>
              <a:t>with Mentoring</a:t>
            </a:r>
            <a:endParaRPr lang="en-US" sz="2400" b="1" dirty="0">
              <a:solidFill>
                <a:srgbClr val="FFF6EF"/>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6019801" y="2498388"/>
            <a:ext cx="2807550" cy="584775"/>
          </a:xfrm>
          <a:prstGeom prst="rect">
            <a:avLst/>
          </a:prstGeom>
          <a:noFill/>
        </p:spPr>
        <p:txBody>
          <a:bodyPr wrap="square" rtlCol="0">
            <a:spAutoFit/>
          </a:bodyPr>
          <a:lstStyle/>
          <a:p>
            <a:pPr defTabSz="457200"/>
            <a:r>
              <a:rPr lang="en-US" sz="16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Minimum of 2,000 hours </a:t>
            </a:r>
            <a:r>
              <a:rPr lang="en-US" sz="1600" u="sng"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Structured and Supervised </a:t>
            </a:r>
            <a:endParaRPr lang="en-US" sz="1600" u="sng"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Rounded Rectangle 32"/>
          <p:cNvSpPr/>
          <p:nvPr/>
        </p:nvSpPr>
        <p:spPr>
          <a:xfrm>
            <a:off x="186944" y="3437016"/>
            <a:ext cx="8702024" cy="81004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2" name="Picture 41" descr="ATR_icons_3_Teacher_tan.png"/>
          <p:cNvPicPr>
            <a:picLocks noChangeAspect="1"/>
          </p:cNvPicPr>
          <p:nvPr/>
        </p:nvPicPr>
        <p:blipFill>
          <a:blip r:embed="rId4" cstate="screen">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360232" y="3553277"/>
            <a:ext cx="713838" cy="606347"/>
          </a:xfrm>
          <a:prstGeom prst="rect">
            <a:avLst/>
          </a:prstGeom>
        </p:spPr>
      </p:pic>
      <p:sp>
        <p:nvSpPr>
          <p:cNvPr id="45" name="TextBox 44"/>
          <p:cNvSpPr txBox="1"/>
          <p:nvPr/>
        </p:nvSpPr>
        <p:spPr>
          <a:xfrm>
            <a:off x="975511" y="3443943"/>
            <a:ext cx="3657601" cy="830997"/>
          </a:xfrm>
          <a:prstGeom prst="rect">
            <a:avLst/>
          </a:prstGeom>
          <a:noFill/>
        </p:spPr>
        <p:txBody>
          <a:bodyPr wrap="square" rtlCol="0">
            <a:spAutoFit/>
          </a:bodyPr>
          <a:lstStyle/>
          <a:p>
            <a:pPr algn="ctr" defTabSz="457200"/>
            <a:r>
              <a:rPr lang="en-US"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Related Training and Instruction </a:t>
            </a:r>
            <a:endParaRPr lang="en-US"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4" name="TextBox 43"/>
          <p:cNvSpPr txBox="1"/>
          <p:nvPr/>
        </p:nvSpPr>
        <p:spPr>
          <a:xfrm>
            <a:off x="4730859" y="3553277"/>
            <a:ext cx="4158109" cy="584775"/>
          </a:xfrm>
          <a:prstGeom prst="rect">
            <a:avLst/>
          </a:prstGeom>
          <a:noFill/>
        </p:spPr>
        <p:txBody>
          <a:bodyPr wrap="square" rtlCol="0">
            <a:spAutoFit/>
          </a:bodyPr>
          <a:lstStyle/>
          <a:p>
            <a:pPr defTabSz="457200"/>
            <a:r>
              <a:rPr lang="en-US" sz="1600" b="1" u="sng"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144 hours recommended per year</a:t>
            </a:r>
          </a:p>
          <a:p>
            <a:pPr defTabSz="457200"/>
            <a:r>
              <a:rPr lang="en-US" sz="16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Parallel | Front-loaded | </a:t>
            </a:r>
            <a:r>
              <a:rPr lang="en-US" sz="1600" dirty="0">
                <a:solidFill>
                  <a:prstClr val="white"/>
                </a:solidFill>
                <a:latin typeface="Segoe UI" panose="020B0502040204020203" pitchFamily="34" charset="0"/>
                <a:ea typeface="Segoe UI" panose="020B0502040204020203" pitchFamily="34" charset="0"/>
                <a:cs typeface="Segoe UI" panose="020B0502040204020203" pitchFamily="34" charset="0"/>
              </a:rPr>
              <a:t>Segmented </a:t>
            </a:r>
            <a:r>
              <a:rPr lang="en-US" sz="16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Options</a:t>
            </a:r>
            <a:endParaRPr lang="en-US" sz="16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Rounded Rectangle 67"/>
          <p:cNvSpPr/>
          <p:nvPr/>
        </p:nvSpPr>
        <p:spPr>
          <a:xfrm>
            <a:off x="179159" y="5598372"/>
            <a:ext cx="8702024" cy="810044"/>
          </a:xfrm>
          <a:prstGeom prst="roundRect">
            <a:avLst/>
          </a:prstGeom>
          <a:solidFill>
            <a:schemeClr val="accent5">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2" name="TextBox 71"/>
          <p:cNvSpPr txBox="1"/>
          <p:nvPr/>
        </p:nvSpPr>
        <p:spPr>
          <a:xfrm>
            <a:off x="1027612" y="5619901"/>
            <a:ext cx="3747996" cy="830997"/>
          </a:xfrm>
          <a:prstGeom prst="rect">
            <a:avLst/>
          </a:prstGeom>
          <a:noFill/>
        </p:spPr>
        <p:txBody>
          <a:bodyPr wrap="square" rtlCol="0">
            <a:spAutoFit/>
          </a:bodyPr>
          <a:lstStyle/>
          <a:p>
            <a:pPr algn="ctr" defTabSz="457200"/>
            <a:r>
              <a:rPr lang="en-US"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National Occupational Credential</a:t>
            </a:r>
            <a:endParaRPr lang="en-US"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5083408" y="5666068"/>
            <a:ext cx="3805560" cy="738664"/>
          </a:xfrm>
          <a:prstGeom prst="rect">
            <a:avLst/>
          </a:prstGeom>
          <a:noFill/>
        </p:spPr>
        <p:txBody>
          <a:bodyPr wrap="square" rtlCol="0">
            <a:spAutoFit/>
          </a:bodyPr>
          <a:lstStyle/>
          <a:p>
            <a:pPr defTabSz="457200"/>
            <a:r>
              <a:rPr lang="en-US" sz="1400" dirty="0">
                <a:solidFill>
                  <a:prstClr val="white"/>
                </a:solidFill>
                <a:latin typeface="Segoe UI" panose="020B0502040204020203" pitchFamily="34" charset="0"/>
                <a:ea typeface="Segoe UI" panose="020B0502040204020203" pitchFamily="34" charset="0"/>
                <a:cs typeface="Segoe UI" panose="020B0502040204020203" pitchFamily="34" charset="0"/>
              </a:rPr>
              <a:t>Nationally </a:t>
            </a:r>
            <a:r>
              <a:rPr lang="en-US" sz="1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recognized credential </a:t>
            </a:r>
            <a:r>
              <a:rPr lang="en-US" sz="1400" dirty="0">
                <a:solidFill>
                  <a:prstClr val="white"/>
                </a:solidFill>
                <a:latin typeface="Segoe UI" panose="020B0502040204020203" pitchFamily="34" charset="0"/>
                <a:ea typeface="Segoe UI" panose="020B0502040204020203" pitchFamily="34" charset="0"/>
                <a:cs typeface="Segoe UI" panose="020B0502040204020203" pitchFamily="34" charset="0"/>
              </a:rPr>
              <a:t>showing </a:t>
            </a:r>
            <a:r>
              <a:rPr lang="en-US" sz="1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job proficiency Sponsor certifies individual is fully competent for career</a:t>
            </a:r>
            <a:endParaRPr lang="en-US" sz="1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63" name="Picture 62" descr="ATR_icons_3_Certificate_wht-red.png"/>
          <p:cNvPicPr>
            <a:picLocks noChangeAspect="1"/>
          </p:cNvPicPr>
          <p:nvPr/>
        </p:nvPicPr>
        <p:blipFill>
          <a:blip r:embed="rId6" cstate="screen">
            <a:grayscl/>
            <a:extLst>
              <a:ext uri="{28A0092B-C50C-407E-A947-70E740481C1C}">
                <a14:useLocalDpi xmlns:a14="http://schemas.microsoft.com/office/drawing/2010/main"/>
              </a:ext>
            </a:extLst>
          </a:blip>
          <a:stretch>
            <a:fillRect/>
          </a:stretch>
        </p:blipFill>
        <p:spPr>
          <a:xfrm>
            <a:off x="360307" y="5756184"/>
            <a:ext cx="593043" cy="450353"/>
          </a:xfrm>
          <a:prstGeom prst="rect">
            <a:avLst/>
          </a:prstGeom>
          <a:solidFill>
            <a:schemeClr val="bg1">
              <a:lumMod val="50000"/>
            </a:schemeClr>
          </a:solidFill>
        </p:spPr>
      </p:pic>
      <p:sp>
        <p:nvSpPr>
          <p:cNvPr id="47" name="Rounded Rectangle 46"/>
          <p:cNvSpPr/>
          <p:nvPr/>
        </p:nvSpPr>
        <p:spPr>
          <a:xfrm>
            <a:off x="179159" y="4514947"/>
            <a:ext cx="8702024" cy="810044"/>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0" name="TextBox 49"/>
          <p:cNvSpPr txBox="1"/>
          <p:nvPr/>
        </p:nvSpPr>
        <p:spPr>
          <a:xfrm>
            <a:off x="838200" y="4614980"/>
            <a:ext cx="4105308" cy="523220"/>
          </a:xfrm>
          <a:prstGeom prst="rect">
            <a:avLst/>
          </a:prstGeom>
          <a:noFill/>
        </p:spPr>
        <p:txBody>
          <a:bodyPr wrap="square" rtlCol="0">
            <a:spAutoFit/>
          </a:bodyPr>
          <a:lstStyle/>
          <a:p>
            <a:pPr algn="ctr" defTabSz="457200"/>
            <a:r>
              <a:rPr lang="en-US"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Rewards for  Skill Gains</a:t>
            </a:r>
            <a:endParaRPr lang="en-US" sz="2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a:off x="5008692" y="4602878"/>
            <a:ext cx="3818658" cy="646331"/>
          </a:xfrm>
          <a:prstGeom prst="rect">
            <a:avLst/>
          </a:prstGeom>
          <a:noFill/>
        </p:spPr>
        <p:txBody>
          <a:bodyPr wrap="square" rtlCol="0">
            <a:spAutoFit/>
          </a:bodyPr>
          <a:lstStyle/>
          <a:p>
            <a:pPr defTabSz="457200"/>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Increases in skills brings about increases in earnings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C:\Users\yamamoto.todd\AppData\Local\Microsoft\Windows\Temporary Internet Files\Content.IE5\H3TM7XWN\MC900431631[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3821" y="4607117"/>
            <a:ext cx="637854" cy="63785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33867" y="521834"/>
            <a:ext cx="9177867" cy="773566"/>
          </a:xfrm>
          <a:prstGeom prst="rect">
            <a:avLst/>
          </a:prstGeom>
        </p:spPr>
        <p:txBody>
          <a:bodyPr>
            <a:noAutofit/>
          </a:bodyPr>
          <a:lstStyle>
            <a:lvl1pPr algn="l" defTabSz="457200" rtl="0" eaLnBrk="1" latinLnBrk="0" hangingPunct="1">
              <a:spcBef>
                <a:spcPct val="0"/>
              </a:spcBef>
              <a:buNone/>
              <a:defRPr sz="3000" b="0" kern="1200">
                <a:solidFill>
                  <a:schemeClr val="bg1"/>
                </a:solidFill>
                <a:latin typeface="+mj-lt"/>
                <a:ea typeface="+mj-ea"/>
                <a:cs typeface="+mj-cs"/>
              </a:defRPr>
            </a:lvl1pPr>
          </a:lstStyle>
          <a:p>
            <a:pPr algn="ctr"/>
            <a:r>
              <a:rPr lang="en-US" sz="28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Common </a:t>
            </a:r>
            <a:r>
              <a:rPr lang="en-US" sz="2800" b="1" dirty="0">
                <a:solidFill>
                  <a:prstClr val="white"/>
                </a:solidFill>
                <a:latin typeface="Segoe UI" panose="020B0502040204020203" pitchFamily="34" charset="0"/>
                <a:ea typeface="Segoe UI" panose="020B0502040204020203" pitchFamily="34" charset="0"/>
                <a:cs typeface="Segoe UI" panose="020B0502040204020203" pitchFamily="34" charset="0"/>
              </a:rPr>
              <a:t>Components of Registered Apprenticeship</a:t>
            </a:r>
          </a:p>
        </p:txBody>
      </p:sp>
      <p:sp>
        <p:nvSpPr>
          <p:cNvPr id="31" name="Slide Number Placeholder 1"/>
          <p:cNvSpPr>
            <a:spLocks noGrp="1"/>
          </p:cNvSpPr>
          <p:nvPr>
            <p:ph type="sldNum" sz="quarter" idx="12"/>
          </p:nvPr>
        </p:nvSpPr>
        <p:spPr>
          <a:xfrm>
            <a:off x="6324600" y="6416675"/>
            <a:ext cx="2133600" cy="365125"/>
          </a:xfrm>
        </p:spPr>
        <p:txBody>
          <a:bodyPr/>
          <a:lstStyle/>
          <a:p>
            <a:fld id="{01723B91-CE10-4F20-890A-0852E2246859}" type="slidenum">
              <a:rPr lang="en-US" smtClean="0">
                <a:solidFill>
                  <a:prstClr val="black">
                    <a:tint val="75000"/>
                  </a:prstClr>
                </a:solidFill>
              </a:rPr>
              <a:pPr/>
              <a:t>5</a:t>
            </a:fld>
            <a:endParaRPr lang="en-US" dirty="0">
              <a:solidFill>
                <a:prstClr val="black">
                  <a:tint val="75000"/>
                </a:prstClr>
              </a:solidFill>
            </a:endParaRPr>
          </a:p>
        </p:txBody>
      </p:sp>
      <p:cxnSp>
        <p:nvCxnSpPr>
          <p:cNvPr id="32" name="Straight Connector 31"/>
          <p:cNvCxnSpPr/>
          <p:nvPr/>
        </p:nvCxnSpPr>
        <p:spPr>
          <a:xfrm flipH="1">
            <a:off x="4938363" y="1421222"/>
            <a:ext cx="1" cy="777240"/>
          </a:xfrm>
          <a:prstGeom prst="line">
            <a:avLst/>
          </a:prstGeom>
          <a:ln>
            <a:solidFill>
              <a:schemeClr val="accent1">
                <a:shade val="95000"/>
                <a:satMod val="105000"/>
                <a:alpha val="60000"/>
              </a:schemeClr>
            </a:solidFill>
          </a:ln>
          <a:effectLst>
            <a:outerShdw blurRad="127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867400" y="2433248"/>
            <a:ext cx="1" cy="777240"/>
          </a:xfrm>
          <a:prstGeom prst="line">
            <a:avLst/>
          </a:prstGeom>
          <a:ln>
            <a:solidFill>
              <a:srgbClr val="FFC000">
                <a:alpha val="60000"/>
              </a:srgbClr>
            </a:solidFill>
          </a:ln>
          <a:effectLst>
            <a:outerShdw blurRad="127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48200" y="3455641"/>
            <a:ext cx="1" cy="777240"/>
          </a:xfrm>
          <a:prstGeom prst="line">
            <a:avLst/>
          </a:prstGeom>
          <a:ln>
            <a:solidFill>
              <a:schemeClr val="accent3">
                <a:lumMod val="60000"/>
                <a:lumOff val="40000"/>
                <a:alpha val="62000"/>
              </a:schemeClr>
            </a:solidFill>
          </a:ln>
          <a:effectLst>
            <a:outerShdw blurRad="127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43507" y="4531349"/>
            <a:ext cx="1" cy="777240"/>
          </a:xfrm>
          <a:prstGeom prst="line">
            <a:avLst/>
          </a:prstGeom>
          <a:ln>
            <a:solidFill>
              <a:schemeClr val="accent6">
                <a:lumMod val="60000"/>
                <a:lumOff val="40000"/>
                <a:alpha val="60000"/>
              </a:schemeClr>
            </a:solidFill>
          </a:ln>
          <a:effectLst>
            <a:outerShdw blurRad="127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926737" y="5631176"/>
            <a:ext cx="1" cy="777240"/>
          </a:xfrm>
          <a:prstGeom prst="line">
            <a:avLst/>
          </a:prstGeom>
          <a:ln>
            <a:solidFill>
              <a:schemeClr val="accent5">
                <a:lumMod val="40000"/>
                <a:lumOff val="60000"/>
                <a:alpha val="60000"/>
              </a:schemeClr>
            </a:solidFill>
          </a:ln>
          <a:effectLst>
            <a:outerShdw blurRad="127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dirty="0" smtClean="0">
                <a:solidFill>
                  <a:prstClr val="black">
                    <a:tint val="75000"/>
                  </a:prstClr>
                </a:solidFill>
              </a:rPr>
              <a:t>#</a:t>
            </a:r>
            <a:endParaRPr lang="en-US" dirty="0">
              <a:solidFill>
                <a:prstClr val="black">
                  <a:tint val="75000"/>
                </a:prstClr>
              </a:solidFill>
            </a:endParaRPr>
          </a:p>
        </p:txBody>
      </p:sp>
    </p:spTree>
    <p:extLst>
      <p:ext uri="{BB962C8B-B14F-4D97-AF65-F5344CB8AC3E}">
        <p14:creationId xmlns:p14="http://schemas.microsoft.com/office/powerpoint/2010/main" val="249213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3" y="396081"/>
            <a:ext cx="9116737" cy="808038"/>
          </a:xfrm>
        </p:spPr>
        <p:txBody>
          <a:bodyPr>
            <a:normAutofit fontScale="90000"/>
          </a:bodyPr>
          <a:lstStyle/>
          <a:p>
            <a:pPr algn="ctr"/>
            <a:r>
              <a:rPr lang="en-US" sz="3200" b="1" dirty="0" smtClean="0">
                <a:latin typeface="Segoe UI" panose="020B0502040204020203" pitchFamily="34" charset="0"/>
                <a:ea typeface="Segoe UI" panose="020B0502040204020203" pitchFamily="34" charset="0"/>
                <a:cs typeface="Segoe UI" panose="020B0502040204020203" pitchFamily="34" charset="0"/>
              </a:rPr>
              <a:t>Registered Apprenticeship delivers results </a:t>
            </a:r>
            <a:br>
              <a:rPr lang="en-US" sz="3200" b="1" dirty="0" smtClean="0">
                <a:latin typeface="Segoe UI" panose="020B0502040204020203" pitchFamily="34" charset="0"/>
                <a:ea typeface="Segoe UI" panose="020B0502040204020203" pitchFamily="34" charset="0"/>
                <a:cs typeface="Segoe UI" panose="020B0502040204020203" pitchFamily="34" charset="0"/>
              </a:rPr>
            </a:br>
            <a:r>
              <a:rPr lang="en-US" sz="3200" b="1" dirty="0" smtClean="0">
                <a:latin typeface="Segoe UI" panose="020B0502040204020203" pitchFamily="34" charset="0"/>
                <a:ea typeface="Segoe UI" panose="020B0502040204020203" pitchFamily="34" charset="0"/>
                <a:cs typeface="Segoe UI" panose="020B0502040204020203" pitchFamily="34" charset="0"/>
              </a:rPr>
              <a:t>for workers and the nation.</a:t>
            </a:r>
            <a:endParaRPr lang="en-US" sz="3200" b="1" dirty="0">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C:\Users\yamamoto.todd\AppData\Local\Microsoft\Windows\Temporary Internet Files\Content.IE5\KDJ7S1XS\MP900431283[1].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13333"/>
          <a:stretch/>
        </p:blipFill>
        <p:spPr bwMode="auto">
          <a:xfrm>
            <a:off x="1" y="1457288"/>
            <a:ext cx="9144000" cy="48220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74245" y="1761402"/>
            <a:ext cx="2729552" cy="369332"/>
          </a:xfrm>
          <a:prstGeom prst="rect">
            <a:avLst/>
          </a:prstGeom>
          <a:solidFill>
            <a:schemeClr val="bg1">
              <a:lumMod val="85000"/>
            </a:schemeClr>
          </a:solidFill>
        </p:spPr>
        <p:txBody>
          <a:bodyPr wrap="square" rtlCol="0">
            <a:spAutoFit/>
          </a:bodyPr>
          <a:lstStyle/>
          <a:p>
            <a:pPr algn="ctr"/>
            <a:r>
              <a:rPr lang="en-US" b="1" dirty="0" smtClean="0">
                <a:solidFill>
                  <a:prstClr val="black"/>
                </a:solidFill>
              </a:rPr>
              <a:t>OUTCOMES AND RESULTS</a:t>
            </a:r>
            <a:endParaRPr lang="en-US" b="1" dirty="0">
              <a:solidFill>
                <a:prstClr val="black"/>
              </a:solidFill>
            </a:endParaRPr>
          </a:p>
        </p:txBody>
      </p:sp>
      <p:sp>
        <p:nvSpPr>
          <p:cNvPr id="9" name="Rectangle 8"/>
          <p:cNvSpPr/>
          <p:nvPr/>
        </p:nvSpPr>
        <p:spPr>
          <a:xfrm>
            <a:off x="5281684" y="3712191"/>
            <a:ext cx="3377530" cy="15012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ounded Rectangle 13"/>
          <p:cNvSpPr/>
          <p:nvPr/>
        </p:nvSpPr>
        <p:spPr>
          <a:xfrm>
            <a:off x="68238" y="1477327"/>
            <a:ext cx="5117912" cy="4619851"/>
          </a:xfrm>
          <a:prstGeom prst="round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0" y="1754996"/>
            <a:ext cx="5406008" cy="4154984"/>
          </a:xfrm>
          <a:prstGeom prst="rect">
            <a:avLst/>
          </a:prstGeom>
          <a:noFill/>
        </p:spPr>
        <p:txBody>
          <a:bodyPr wrap="square" rtlCol="0">
            <a:spAutoFit/>
          </a:bodyPr>
          <a:lstStyle/>
          <a:p>
            <a:pPr algn="ctr"/>
            <a:r>
              <a:rPr lang="en-US" sz="2400" b="1" u="sng" dirty="0" smtClean="0">
                <a:solidFill>
                  <a:prstClr val="white"/>
                </a:solidFill>
              </a:rPr>
              <a:t>Impressive Public Benefits</a:t>
            </a:r>
          </a:p>
          <a:p>
            <a:pPr marL="342900" indent="-342900">
              <a:buFont typeface="Wingdings" pitchFamily="2" charset="2"/>
              <a:buChar char="ü"/>
            </a:pPr>
            <a:r>
              <a:rPr lang="en-US" sz="2400" b="1" dirty="0" smtClean="0">
                <a:solidFill>
                  <a:prstClr val="white"/>
                </a:solidFill>
              </a:rPr>
              <a:t>$27 </a:t>
            </a:r>
            <a:r>
              <a:rPr lang="en-US" sz="2400" b="1" dirty="0">
                <a:solidFill>
                  <a:prstClr val="white"/>
                </a:solidFill>
              </a:rPr>
              <a:t>in benefits for every $1 invested by </a:t>
            </a:r>
            <a:r>
              <a:rPr lang="en-US" sz="2400" b="1" dirty="0" smtClean="0">
                <a:solidFill>
                  <a:prstClr val="white"/>
                </a:solidFill>
              </a:rPr>
              <a:t>Government*</a:t>
            </a:r>
          </a:p>
          <a:p>
            <a:pPr algn="ctr"/>
            <a:endParaRPr lang="en-US" sz="2400" b="1" dirty="0">
              <a:solidFill>
                <a:prstClr val="white"/>
              </a:solidFill>
            </a:endParaRPr>
          </a:p>
          <a:p>
            <a:pPr algn="ctr"/>
            <a:r>
              <a:rPr lang="en-US" sz="2400" b="1" u="sng" dirty="0">
                <a:solidFill>
                  <a:prstClr val="white"/>
                </a:solidFill>
              </a:rPr>
              <a:t>Strong </a:t>
            </a:r>
            <a:r>
              <a:rPr lang="en-US" sz="2400" b="1" u="sng" dirty="0" smtClean="0">
                <a:solidFill>
                  <a:prstClr val="white"/>
                </a:solidFill>
              </a:rPr>
              <a:t>Outcomes</a:t>
            </a:r>
          </a:p>
          <a:p>
            <a:pPr marL="342900" indent="-342900">
              <a:buFont typeface="Wingdings" pitchFamily="2" charset="2"/>
              <a:buChar char="ü"/>
            </a:pPr>
            <a:r>
              <a:rPr lang="en-US" sz="2400" b="1" dirty="0">
                <a:solidFill>
                  <a:prstClr val="white"/>
                </a:solidFill>
              </a:rPr>
              <a:t>Completers </a:t>
            </a:r>
            <a:r>
              <a:rPr lang="en-US" sz="2400" b="1" dirty="0" smtClean="0">
                <a:solidFill>
                  <a:prstClr val="white"/>
                </a:solidFill>
              </a:rPr>
              <a:t>earn $50,000 </a:t>
            </a:r>
            <a:r>
              <a:rPr lang="en-US" sz="2400" b="1" dirty="0">
                <a:solidFill>
                  <a:prstClr val="white"/>
                </a:solidFill>
              </a:rPr>
              <a:t>per </a:t>
            </a:r>
            <a:r>
              <a:rPr lang="en-US" sz="2400" b="1" dirty="0" smtClean="0">
                <a:solidFill>
                  <a:prstClr val="white"/>
                </a:solidFill>
              </a:rPr>
              <a:t>year on average with career pathways </a:t>
            </a:r>
          </a:p>
          <a:p>
            <a:pPr marL="342900" indent="-342900">
              <a:buFont typeface="Wingdings" pitchFamily="2" charset="2"/>
              <a:buChar char="ü"/>
            </a:pPr>
            <a:r>
              <a:rPr lang="en-US" sz="2400" b="1" dirty="0" smtClean="0">
                <a:solidFill>
                  <a:prstClr val="white"/>
                </a:solidFill>
              </a:rPr>
              <a:t>90% of completers </a:t>
            </a:r>
            <a:r>
              <a:rPr lang="en-US" sz="2400" b="1" dirty="0">
                <a:solidFill>
                  <a:prstClr val="white"/>
                </a:solidFill>
              </a:rPr>
              <a:t>e</a:t>
            </a:r>
            <a:r>
              <a:rPr lang="en-US" sz="2400" b="1" dirty="0" smtClean="0">
                <a:solidFill>
                  <a:prstClr val="white"/>
                </a:solidFill>
              </a:rPr>
              <a:t>mployed</a:t>
            </a:r>
          </a:p>
          <a:p>
            <a:pPr marL="342900" indent="-342900">
              <a:buFont typeface="Wingdings" pitchFamily="2" charset="2"/>
              <a:buChar char="ü"/>
            </a:pPr>
            <a:r>
              <a:rPr lang="en-US" sz="2400" b="1" dirty="0" smtClean="0">
                <a:solidFill>
                  <a:prstClr val="white"/>
                </a:solidFill>
              </a:rPr>
              <a:t>Opportunities </a:t>
            </a:r>
            <a:r>
              <a:rPr lang="en-US" sz="2400" b="1" dirty="0">
                <a:solidFill>
                  <a:prstClr val="white"/>
                </a:solidFill>
              </a:rPr>
              <a:t>to earn </a:t>
            </a:r>
            <a:r>
              <a:rPr lang="en-US" sz="2400" b="1" dirty="0" smtClean="0">
                <a:solidFill>
                  <a:prstClr val="white"/>
                </a:solidFill>
              </a:rPr>
              <a:t>college credit</a:t>
            </a:r>
            <a:endParaRPr lang="en-US" sz="2400" b="1" dirty="0">
              <a:solidFill>
                <a:prstClr val="white"/>
              </a:solidFill>
            </a:endParaRPr>
          </a:p>
          <a:p>
            <a:pPr marL="342900" indent="-342900">
              <a:buFont typeface="Wingdings" pitchFamily="2" charset="2"/>
              <a:buChar char="ü"/>
            </a:pPr>
            <a:r>
              <a:rPr lang="en-US" sz="2400" b="1" dirty="0" smtClean="0">
                <a:solidFill>
                  <a:prstClr val="white"/>
                </a:solidFill>
              </a:rPr>
              <a:t>Over </a:t>
            </a:r>
            <a:r>
              <a:rPr lang="en-US" sz="2400" b="1" dirty="0">
                <a:solidFill>
                  <a:prstClr val="white"/>
                </a:solidFill>
              </a:rPr>
              <a:t>$300,000 more than their peers in life-time </a:t>
            </a:r>
            <a:r>
              <a:rPr lang="en-US" sz="2400" b="1" dirty="0" smtClean="0">
                <a:solidFill>
                  <a:prstClr val="white"/>
                </a:solidFill>
              </a:rPr>
              <a:t>earnings</a:t>
            </a:r>
            <a:endParaRPr lang="en-US" sz="2400" b="1" dirty="0">
              <a:solidFill>
                <a:prstClr val="white"/>
              </a:solidFill>
            </a:endParaRPr>
          </a:p>
        </p:txBody>
      </p:sp>
    </p:spTree>
    <p:extLst>
      <p:ext uri="{BB962C8B-B14F-4D97-AF65-F5344CB8AC3E}">
        <p14:creationId xmlns:p14="http://schemas.microsoft.com/office/powerpoint/2010/main" val="3983502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6376416"/>
          </a:xfrm>
          <a:prstGeom prst="rect">
            <a:avLst/>
          </a:prstGeom>
        </p:spPr>
      </p:pic>
      <p:sp>
        <p:nvSpPr>
          <p:cNvPr id="12" name="TextBox 11"/>
          <p:cNvSpPr txBox="1"/>
          <p:nvPr/>
        </p:nvSpPr>
        <p:spPr>
          <a:xfrm>
            <a:off x="0" y="3814490"/>
            <a:ext cx="9144000" cy="2296025"/>
          </a:xfrm>
          <a:prstGeom prst="rect">
            <a:avLst/>
          </a:prstGeom>
          <a:solidFill>
            <a:schemeClr val="tx2">
              <a:lumMod val="60000"/>
              <a:lumOff val="40000"/>
              <a:alpha val="50000"/>
            </a:schemeClr>
          </a:solidFill>
        </p:spPr>
        <p:txBody>
          <a:bodyPr wrap="square" rtlCol="0">
            <a:noAutofit/>
          </a:bodyPr>
          <a:lstStyle/>
          <a:p>
            <a:pPr algn="ctr"/>
            <a:endParaRPr lang="en-US" sz="3600" b="1" dirty="0">
              <a:solidFill>
                <a:prstClr val="white"/>
              </a:solidFill>
              <a:latin typeface="Corbel" panose="020B0503020204020204" pitchFamily="34" charset="0"/>
            </a:endParaRPr>
          </a:p>
        </p:txBody>
      </p:sp>
      <p:sp>
        <p:nvSpPr>
          <p:cNvPr id="11" name="TextBox 10"/>
          <p:cNvSpPr txBox="1"/>
          <p:nvPr/>
        </p:nvSpPr>
        <p:spPr>
          <a:xfrm>
            <a:off x="0" y="683952"/>
            <a:ext cx="9144000" cy="946991"/>
          </a:xfrm>
          <a:prstGeom prst="rect">
            <a:avLst/>
          </a:prstGeom>
          <a:solidFill>
            <a:schemeClr val="tx2">
              <a:lumMod val="60000"/>
              <a:lumOff val="40000"/>
              <a:alpha val="50000"/>
            </a:schemeClr>
          </a:solidFill>
        </p:spPr>
        <p:txBody>
          <a:bodyPr wrap="square" rtlCol="0">
            <a:noAutofit/>
          </a:bodyPr>
          <a:lstStyle/>
          <a:p>
            <a:pPr algn="ctr"/>
            <a:endParaRPr lang="en-US" sz="3600" b="1" dirty="0">
              <a:solidFill>
                <a:prstClr val="white"/>
              </a:solidFill>
              <a:latin typeface="Corbel" panose="020B0503020204020204" pitchFamily="34" charset="0"/>
            </a:endParaRPr>
          </a:p>
        </p:txBody>
      </p:sp>
      <p:sp>
        <p:nvSpPr>
          <p:cNvPr id="2" name="Slide Number Placeholder 1"/>
          <p:cNvSpPr>
            <a:spLocks noGrp="1"/>
          </p:cNvSpPr>
          <p:nvPr>
            <p:ph type="sldNum" sz="quarter" idx="12"/>
          </p:nvPr>
        </p:nvSpPr>
        <p:spPr/>
        <p:txBody>
          <a:bodyPr/>
          <a:lstStyle/>
          <a:p>
            <a:fld id="{8FF84E1F-8823-4BD1-89E5-0D4896F414BD}" type="slidenum">
              <a:rPr lang="en-US" smtClean="0">
                <a:solidFill>
                  <a:prstClr val="black">
                    <a:tint val="75000"/>
                  </a:prstClr>
                </a:solidFill>
              </a:rPr>
              <a:pPr/>
              <a:t>7</a:t>
            </a:fld>
            <a:endParaRPr lang="en-US" dirty="0">
              <a:solidFill>
                <a:prstClr val="black">
                  <a:tint val="75000"/>
                </a:prstClr>
              </a:solidFill>
            </a:endParaRPr>
          </a:p>
        </p:txBody>
      </p:sp>
      <p:sp>
        <p:nvSpPr>
          <p:cNvPr id="6" name="TextBox 5"/>
          <p:cNvSpPr txBox="1"/>
          <p:nvPr/>
        </p:nvSpPr>
        <p:spPr>
          <a:xfrm>
            <a:off x="0" y="834283"/>
            <a:ext cx="9144000" cy="646331"/>
          </a:xfrm>
          <a:prstGeom prst="rect">
            <a:avLst/>
          </a:prstGeom>
          <a:solidFill>
            <a:schemeClr val="tx2">
              <a:lumMod val="75000"/>
              <a:alpha val="85000"/>
            </a:schemeClr>
          </a:solidFill>
        </p:spPr>
        <p:txBody>
          <a:bodyPr wrap="square" rtlCol="0">
            <a:spAutoFit/>
          </a:bodyPr>
          <a:lstStyle/>
          <a:p>
            <a:pPr algn="ctr"/>
            <a:r>
              <a:rPr lang="en-US" sz="3600" b="1" dirty="0" smtClean="0">
                <a:solidFill>
                  <a:prstClr val="white"/>
                </a:solidFill>
                <a:latin typeface="Corbel" panose="020B0503020204020204" pitchFamily="34" charset="0"/>
                <a:ea typeface="Arial Unicode MS" panose="020B0604020202020204" pitchFamily="34" charset="-128"/>
                <a:cs typeface="Arial Unicode MS" panose="020B0604020202020204" pitchFamily="34" charset="-128"/>
              </a:rPr>
              <a:t>Apprenticeship</a:t>
            </a:r>
            <a:r>
              <a:rPr lang="en-US" sz="3600" b="1" dirty="0" smtClean="0">
                <a:solidFill>
                  <a:prstClr val="white"/>
                </a:solidFill>
                <a:latin typeface="Corbel" panose="020B0503020204020204" pitchFamily="34" charset="0"/>
              </a:rPr>
              <a:t>USA Accelerator Sessions</a:t>
            </a:r>
            <a:endParaRPr lang="en-US" sz="3600" b="1" dirty="0">
              <a:solidFill>
                <a:prstClr val="white"/>
              </a:solidFill>
              <a:latin typeface="Corbel" panose="020B0503020204020204" pitchFamily="34" charset="0"/>
            </a:endParaRPr>
          </a:p>
        </p:txBody>
      </p:sp>
      <p:sp>
        <p:nvSpPr>
          <p:cNvPr id="9" name="TextBox 8"/>
          <p:cNvSpPr txBox="1"/>
          <p:nvPr/>
        </p:nvSpPr>
        <p:spPr>
          <a:xfrm>
            <a:off x="0" y="4016088"/>
            <a:ext cx="9144000" cy="1898746"/>
          </a:xfrm>
          <a:prstGeom prst="rect">
            <a:avLst/>
          </a:prstGeom>
          <a:solidFill>
            <a:schemeClr val="tx2">
              <a:lumMod val="75000"/>
              <a:alpha val="85000"/>
            </a:schemeClr>
          </a:solidFill>
        </p:spPr>
        <p:txBody>
          <a:bodyPr wrap="square" rtlCol="0">
            <a:noAutofit/>
          </a:bodyPr>
          <a:lstStyle/>
          <a:p>
            <a:pPr algn="ctr"/>
            <a:endParaRPr lang="en-US" sz="3600" b="1" dirty="0">
              <a:solidFill>
                <a:prstClr val="white"/>
              </a:solidFill>
              <a:latin typeface="Corbel" panose="020B0503020204020204" pitchFamily="34" charset="0"/>
            </a:endParaRPr>
          </a:p>
        </p:txBody>
      </p:sp>
      <p:sp>
        <p:nvSpPr>
          <p:cNvPr id="7" name="TextBox 6"/>
          <p:cNvSpPr txBox="1"/>
          <p:nvPr/>
        </p:nvSpPr>
        <p:spPr>
          <a:xfrm>
            <a:off x="424543" y="4049484"/>
            <a:ext cx="8294914" cy="830997"/>
          </a:xfrm>
          <a:prstGeom prst="rect">
            <a:avLst/>
          </a:prstGeom>
          <a:noFill/>
        </p:spPr>
        <p:txBody>
          <a:bodyPr wrap="square" rtlCol="0">
            <a:spAutoFit/>
          </a:bodyPr>
          <a:lstStyle/>
          <a:p>
            <a:pPr algn="ctr"/>
            <a:r>
              <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Opportunity for businesses </a:t>
            </a:r>
            <a:r>
              <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rPr>
              <a:t>and other industry stakeholders to </a:t>
            </a:r>
            <a:r>
              <a:rPr lang="en-US" sz="2400" b="1" dirty="0">
                <a:solidFill>
                  <a:prstClr val="white"/>
                </a:solidFill>
                <a:latin typeface="Segoe UI" panose="020B0502040204020203" pitchFamily="34" charset="0"/>
                <a:ea typeface="Segoe UI" panose="020B0502040204020203" pitchFamily="34" charset="0"/>
                <a:cs typeface="Segoe UI" panose="020B0502040204020203" pitchFamily="34" charset="0"/>
              </a:rPr>
              <a:t>rapidly</a:t>
            </a:r>
            <a:r>
              <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rPr>
              <a:t> develop and register apprenticeship </a:t>
            </a:r>
            <a:r>
              <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programs.</a:t>
            </a:r>
          </a:p>
        </p:txBody>
      </p:sp>
      <p:sp>
        <p:nvSpPr>
          <p:cNvPr id="8" name="TextBox 7"/>
          <p:cNvSpPr txBox="1"/>
          <p:nvPr/>
        </p:nvSpPr>
        <p:spPr>
          <a:xfrm>
            <a:off x="391886" y="5011267"/>
            <a:ext cx="8294914" cy="907941"/>
          </a:xfrm>
          <a:prstGeom prst="rect">
            <a:avLst/>
          </a:prstGeom>
          <a:noFill/>
        </p:spPr>
        <p:txBody>
          <a:bodyPr wrap="square" rtlCol="0">
            <a:spAutoFit/>
          </a:bodyPr>
          <a:lstStyle/>
          <a:p>
            <a:pPr marL="234950" algn="ctr">
              <a:spcBef>
                <a:spcPts val="600"/>
              </a:spcBef>
            </a:pPr>
            <a:r>
              <a:rPr lang="en-US" sz="2400" dirty="0">
                <a:solidFill>
                  <a:prstClr val="white"/>
                </a:solidFill>
              </a:rPr>
              <a:t>Focus on Advanced Manufacturing, </a:t>
            </a:r>
            <a:r>
              <a:rPr lang="en-US" sz="2400" dirty="0" smtClean="0">
                <a:solidFill>
                  <a:prstClr val="white"/>
                </a:solidFill>
              </a:rPr>
              <a:t>Energy</a:t>
            </a:r>
            <a:r>
              <a:rPr lang="en-US" sz="2400" dirty="0">
                <a:solidFill>
                  <a:prstClr val="white"/>
                </a:solidFill>
              </a:rPr>
              <a:t>, Healthcare, </a:t>
            </a:r>
            <a:endParaRPr lang="en-US" sz="2400" dirty="0" smtClean="0">
              <a:solidFill>
                <a:prstClr val="white"/>
              </a:solidFill>
            </a:endParaRPr>
          </a:p>
          <a:p>
            <a:pPr marL="234950" algn="ctr">
              <a:spcBef>
                <a:spcPts val="600"/>
              </a:spcBef>
            </a:pPr>
            <a:r>
              <a:rPr lang="en-US" sz="2400" dirty="0" smtClean="0">
                <a:solidFill>
                  <a:prstClr val="white"/>
                </a:solidFill>
              </a:rPr>
              <a:t>IT</a:t>
            </a:r>
            <a:r>
              <a:rPr lang="en-US" sz="2400" dirty="0">
                <a:solidFill>
                  <a:prstClr val="white"/>
                </a:solidFill>
              </a:rPr>
              <a:t>, Transportation and Logistics, and others TBD</a:t>
            </a:r>
          </a:p>
        </p:txBody>
      </p:sp>
    </p:spTree>
    <p:extLst>
      <p:ext uri="{BB962C8B-B14F-4D97-AF65-F5344CB8AC3E}">
        <p14:creationId xmlns:p14="http://schemas.microsoft.com/office/powerpoint/2010/main" val="97959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 and Maritime</a:t>
            </a:r>
            <a:endParaRPr lang="en-US" dirty="0"/>
          </a:p>
        </p:txBody>
      </p:sp>
      <p:sp>
        <p:nvSpPr>
          <p:cNvPr id="3" name="Content Placeholder 2"/>
          <p:cNvSpPr>
            <a:spLocks noGrp="1"/>
          </p:cNvSpPr>
          <p:nvPr>
            <p:ph idx="1"/>
          </p:nvPr>
        </p:nvSpPr>
        <p:spPr/>
        <p:txBody>
          <a:bodyPr>
            <a:normAutofit/>
          </a:bodyPr>
          <a:lstStyle/>
          <a:p>
            <a:r>
              <a:rPr lang="en-US" dirty="0" smtClean="0"/>
              <a:t>Congestion and breakdowns a key issue</a:t>
            </a:r>
          </a:p>
          <a:p>
            <a:r>
              <a:rPr lang="en-US" dirty="0" smtClean="0"/>
              <a:t>Unions are concerned about job loss</a:t>
            </a:r>
          </a:p>
          <a:p>
            <a:r>
              <a:rPr lang="en-US" dirty="0" smtClean="0"/>
              <a:t>Registered Apprenticeship is an effective </a:t>
            </a:r>
            <a:r>
              <a:rPr lang="en-US" dirty="0"/>
              <a:t>way to address the need for high-skilled </a:t>
            </a:r>
            <a:r>
              <a:rPr lang="en-US" dirty="0" smtClean="0"/>
              <a:t>workers</a:t>
            </a:r>
          </a:p>
          <a:p>
            <a:r>
              <a:rPr lang="en-US" dirty="0" smtClean="0"/>
              <a:t>Works in union and non-union settings</a:t>
            </a:r>
            <a:endParaRPr lang="en-US" dirty="0"/>
          </a:p>
          <a:p>
            <a:r>
              <a:rPr lang="en-US" dirty="0" smtClean="0"/>
              <a:t>Training for both incumbent and new workers</a:t>
            </a:r>
            <a:endParaRPr lang="en-US" dirty="0"/>
          </a:p>
        </p:txBody>
      </p:sp>
      <p:sp>
        <p:nvSpPr>
          <p:cNvPr id="4" name="Slide Number Placeholder 3"/>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8</a:t>
            </a:fld>
            <a:endParaRPr lang="en-US" dirty="0">
              <a:solidFill>
                <a:prstClr val="black">
                  <a:lumMod val="50000"/>
                  <a:lumOff val="50000"/>
                </a:prstClr>
              </a:solidFill>
            </a:endParaRPr>
          </a:p>
        </p:txBody>
      </p:sp>
    </p:spTree>
    <p:extLst>
      <p:ext uri="{BB962C8B-B14F-4D97-AF65-F5344CB8AC3E}">
        <p14:creationId xmlns:p14="http://schemas.microsoft.com/office/powerpoint/2010/main" val="102409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Registered Apprenticeship in Maritime</a:t>
            </a:r>
            <a:endParaRPr lang="en-US" dirty="0"/>
          </a:p>
        </p:txBody>
      </p:sp>
      <p:sp>
        <p:nvSpPr>
          <p:cNvPr id="3" name="Content Placeholder 2"/>
          <p:cNvSpPr>
            <a:spLocks noGrp="1"/>
          </p:cNvSpPr>
          <p:nvPr>
            <p:ph idx="1"/>
          </p:nvPr>
        </p:nvSpPr>
        <p:spPr>
          <a:xfrm>
            <a:off x="-2514600" y="4495800"/>
            <a:ext cx="8229600" cy="4562411"/>
          </a:xfrm>
        </p:spPr>
        <p:txBody>
          <a:bodyPr>
            <a:normAutofit/>
          </a:bodyPr>
          <a:lstStyle/>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9C9C542F-6633-DE4E-BD0D-706F73EBE14C}" type="slidenum">
              <a:rPr lang="en-US" smtClean="0">
                <a:solidFill>
                  <a:prstClr val="black">
                    <a:lumMod val="50000"/>
                    <a:lumOff val="50000"/>
                  </a:prstClr>
                </a:solidFill>
              </a:rPr>
              <a:pPr/>
              <a:t>9</a:t>
            </a:fld>
            <a:endParaRPr lang="en-US" dirty="0">
              <a:solidFill>
                <a:prstClr val="black">
                  <a:lumMod val="50000"/>
                  <a:lumOff val="50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44426082"/>
              </p:ext>
            </p:extLst>
          </p:nvPr>
        </p:nvGraphicFramePr>
        <p:xfrm>
          <a:off x="228599" y="1397001"/>
          <a:ext cx="8763002" cy="4738944"/>
        </p:xfrm>
        <a:graphic>
          <a:graphicData uri="http://schemas.openxmlformats.org/drawingml/2006/table">
            <a:tbl>
              <a:tblPr firstRow="1" bandRow="1">
                <a:tableStyleId>{5C22544A-7EE6-4342-B048-85BDC9FD1C3A}</a:tableStyleId>
              </a:tblPr>
              <a:tblGrid>
                <a:gridCol w="2743201"/>
                <a:gridCol w="3581400"/>
                <a:gridCol w="2438401"/>
              </a:tblGrid>
              <a:tr h="6610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Oceaneering, LLC</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AMSEC, International </a:t>
                      </a:r>
                    </a:p>
                    <a:p>
                      <a:pPr algn="ctr"/>
                      <a:endParaRPr lang="en-US"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Seafarers International Union </a:t>
                      </a:r>
                    </a:p>
                  </a:txBody>
                  <a:tcPr/>
                </a:tc>
              </a:tr>
              <a:tr h="4037904">
                <a:tc>
                  <a:txBody>
                    <a:bodyPr/>
                    <a:lstStyle/>
                    <a:p>
                      <a:pPr marL="742950" lvl="1" indent="-285750">
                        <a:buFont typeface="Arial" panose="020B0604020202020204" pitchFamily="34" charset="0"/>
                        <a:buChar char="•"/>
                      </a:pPr>
                      <a:r>
                        <a:rPr lang="en-US" sz="1600" dirty="0" smtClean="0"/>
                        <a:t>Machinist</a:t>
                      </a:r>
                    </a:p>
                    <a:p>
                      <a:pPr marL="742950" lvl="1" indent="-285750">
                        <a:buFont typeface="Arial" panose="020B0604020202020204" pitchFamily="34" charset="0"/>
                        <a:buChar char="•"/>
                      </a:pPr>
                      <a:r>
                        <a:rPr lang="en-US" sz="1600" dirty="0" smtClean="0"/>
                        <a:t>Outside</a:t>
                      </a:r>
                      <a:r>
                        <a:rPr lang="en-US" sz="1600" baseline="0" dirty="0" smtClean="0"/>
                        <a:t> </a:t>
                      </a:r>
                      <a:r>
                        <a:rPr lang="en-US" sz="1600" dirty="0" smtClean="0"/>
                        <a:t>Marine Pipefitter</a:t>
                      </a:r>
                      <a:r>
                        <a:rPr lang="en-US" sz="1600" baseline="0" dirty="0" smtClean="0"/>
                        <a:t> </a:t>
                      </a:r>
                      <a:r>
                        <a:rPr lang="en-US" sz="1600" dirty="0" smtClean="0"/>
                        <a:t>Machinist</a:t>
                      </a:r>
                    </a:p>
                    <a:p>
                      <a:pPr marL="742950" lvl="1" indent="-285750">
                        <a:buFont typeface="Arial" panose="020B0604020202020204" pitchFamily="34" charset="0"/>
                        <a:buChar char="•"/>
                      </a:pPr>
                      <a:r>
                        <a:rPr lang="en-US" sz="1600" dirty="0" smtClean="0"/>
                        <a:t>Inside</a:t>
                      </a:r>
                      <a:r>
                        <a:rPr lang="en-US" sz="1600" baseline="0" dirty="0" smtClean="0"/>
                        <a:t> </a:t>
                      </a:r>
                      <a:r>
                        <a:rPr lang="en-US" sz="1600" dirty="0" smtClean="0"/>
                        <a:t>Industrial Engineering Technician</a:t>
                      </a:r>
                      <a:r>
                        <a:rPr lang="en-US" sz="1600" baseline="0" dirty="0" smtClean="0"/>
                        <a:t> </a:t>
                      </a:r>
                    </a:p>
                    <a:p>
                      <a:pPr marL="742950" lvl="1" indent="-285750">
                        <a:buFont typeface="Arial" panose="020B0604020202020204" pitchFamily="34" charset="0"/>
                        <a:buChar char="•"/>
                      </a:pPr>
                      <a:r>
                        <a:rPr lang="en-US" sz="1600" dirty="0" smtClean="0"/>
                        <a:t>Ship fitter</a:t>
                      </a:r>
                    </a:p>
                    <a:p>
                      <a:pPr marL="742950" lvl="1" indent="-285750">
                        <a:buFont typeface="Arial" panose="020B0604020202020204" pitchFamily="34" charset="0"/>
                        <a:buChar char="•"/>
                      </a:pPr>
                      <a:r>
                        <a:rPr lang="en-US" sz="1600" dirty="0" smtClean="0"/>
                        <a:t>Sheet Metal Worker</a:t>
                      </a:r>
                    </a:p>
                    <a:p>
                      <a:pPr marL="742950" lvl="1" indent="-285750">
                        <a:buFont typeface="Arial" panose="020B0604020202020204" pitchFamily="34" charset="0"/>
                        <a:buChar char="•"/>
                      </a:pPr>
                      <a:r>
                        <a:rPr lang="en-US" sz="1600" dirty="0" smtClean="0"/>
                        <a:t>Welder (4 year)</a:t>
                      </a:r>
                    </a:p>
                    <a:p>
                      <a:pPr marL="742950" lvl="1" indent="-285750">
                        <a:buFont typeface="Arial" panose="020B0604020202020204" pitchFamily="34" charset="0"/>
                        <a:buChar char="•"/>
                      </a:pPr>
                      <a:r>
                        <a:rPr lang="en-US" sz="1600" dirty="0" smtClean="0"/>
                        <a:t>Electrician (4 Year)</a:t>
                      </a:r>
                    </a:p>
                    <a:p>
                      <a:pPr marL="742950" lvl="1" indent="-285750">
                        <a:buFont typeface="Arial" panose="020B0604020202020204" pitchFamily="34" charset="0"/>
                        <a:buChar char="•"/>
                      </a:pPr>
                      <a:r>
                        <a:rPr lang="en-US" sz="1600" dirty="0" smtClean="0"/>
                        <a:t>Quality Control Assembly Test Technician</a:t>
                      </a:r>
                    </a:p>
                    <a:p>
                      <a:pPr marL="742950" lvl="1" indent="-285750">
                        <a:buFont typeface="Arial" panose="020B0604020202020204" pitchFamily="34" charset="0"/>
                        <a:buChar char="•"/>
                      </a:pPr>
                      <a:r>
                        <a:rPr lang="en-US" sz="1600" dirty="0" smtClean="0"/>
                        <a:t>Non-Destructive Tester</a:t>
                      </a:r>
                      <a:r>
                        <a:rPr lang="en-US" sz="1600" baseline="0" dirty="0" smtClean="0"/>
                        <a:t> </a:t>
                      </a:r>
                      <a:r>
                        <a:rPr lang="en-US" sz="1600" dirty="0" smtClean="0"/>
                        <a:t>Rigger</a:t>
                      </a:r>
                    </a:p>
                    <a:p>
                      <a:endParaRPr lang="en-US" sz="1600" dirty="0"/>
                    </a:p>
                  </a:txBody>
                  <a:tcPr/>
                </a:tc>
                <a:tc>
                  <a:txBody>
                    <a:bodyPr/>
                    <a:lstStyle/>
                    <a:p>
                      <a:pPr marL="742950" lvl="1" indent="-285750">
                        <a:buFont typeface="Arial" panose="020B0604020202020204" pitchFamily="34" charset="0"/>
                        <a:buChar char="•"/>
                      </a:pPr>
                      <a:r>
                        <a:rPr lang="en-US" sz="1600" dirty="0" smtClean="0"/>
                        <a:t>Marine Service Technician</a:t>
                      </a:r>
                    </a:p>
                    <a:p>
                      <a:pPr marL="742950" lvl="1" indent="-285750">
                        <a:buFont typeface="Arial" panose="020B0604020202020204" pitchFamily="34" charset="0"/>
                        <a:buChar char="•"/>
                      </a:pPr>
                      <a:r>
                        <a:rPr lang="en-US" sz="1600" dirty="0" smtClean="0"/>
                        <a:t>Electrician (Ship and Boat)</a:t>
                      </a:r>
                    </a:p>
                    <a:p>
                      <a:pPr marL="742950" lvl="1" indent="-285750">
                        <a:buFont typeface="Arial" panose="020B0604020202020204" pitchFamily="34" charset="0"/>
                        <a:buChar char="•"/>
                      </a:pPr>
                      <a:r>
                        <a:rPr lang="en-US" sz="1600" dirty="0" smtClean="0"/>
                        <a:t>Elevator Repairer (Mechanical)</a:t>
                      </a:r>
                    </a:p>
                    <a:p>
                      <a:pPr marL="742950" lvl="1" indent="-285750">
                        <a:buFont typeface="Arial" panose="020B0604020202020204" pitchFamily="34" charset="0"/>
                        <a:buChar char="•"/>
                      </a:pPr>
                      <a:r>
                        <a:rPr lang="en-US" sz="1600" dirty="0" smtClean="0"/>
                        <a:t>Elevator Repairer (Electrical)</a:t>
                      </a:r>
                    </a:p>
                    <a:p>
                      <a:pPr marL="742950" lvl="1" indent="-285750">
                        <a:buFont typeface="Arial" panose="020B0604020202020204" pitchFamily="34" charset="0"/>
                        <a:buChar char="•"/>
                      </a:pPr>
                      <a:r>
                        <a:rPr lang="en-US" sz="1600" dirty="0" smtClean="0"/>
                        <a:t>Maintenance Repairer (Industrial)</a:t>
                      </a:r>
                    </a:p>
                    <a:p>
                      <a:pPr marL="742950" lvl="1" indent="-285750">
                        <a:buFont typeface="Arial" panose="020B0604020202020204" pitchFamily="34" charset="0"/>
                        <a:buChar char="•"/>
                      </a:pPr>
                      <a:r>
                        <a:rPr lang="en-US" sz="1600" dirty="0" smtClean="0"/>
                        <a:t>Welder</a:t>
                      </a:r>
                    </a:p>
                    <a:p>
                      <a:pPr marL="742950" lvl="1" indent="-285750">
                        <a:buFont typeface="Arial" panose="020B0604020202020204" pitchFamily="34" charset="0"/>
                        <a:buChar char="•"/>
                      </a:pPr>
                      <a:r>
                        <a:rPr lang="en-US" sz="1600" dirty="0" smtClean="0"/>
                        <a:t>Combination</a:t>
                      </a:r>
                      <a:r>
                        <a:rPr lang="en-US" sz="1600" baseline="0" dirty="0" smtClean="0"/>
                        <a:t> </a:t>
                      </a:r>
                      <a:r>
                        <a:rPr lang="en-US" sz="1600" dirty="0" smtClean="0"/>
                        <a:t>Pipefitter</a:t>
                      </a:r>
                      <a:r>
                        <a:rPr lang="en-US" sz="1600" baseline="0" dirty="0" smtClean="0"/>
                        <a:t> </a:t>
                      </a:r>
                      <a:r>
                        <a:rPr lang="en-US" sz="1600" dirty="0" smtClean="0"/>
                        <a:t>Machinist</a:t>
                      </a:r>
                    </a:p>
                    <a:p>
                      <a:pPr marL="742950" lvl="1" indent="-285750">
                        <a:buFont typeface="Arial" panose="020B0604020202020204" pitchFamily="34" charset="0"/>
                        <a:buChar char="•"/>
                      </a:pPr>
                      <a:r>
                        <a:rPr lang="en-US" sz="1600" dirty="0" smtClean="0"/>
                        <a:t>Inside</a:t>
                      </a:r>
                      <a:r>
                        <a:rPr lang="en-US" sz="1600" baseline="0" dirty="0" smtClean="0"/>
                        <a:t> </a:t>
                      </a:r>
                      <a:r>
                        <a:rPr lang="en-US" sz="1600" dirty="0" smtClean="0"/>
                        <a:t>Mechanical Engineering Technician</a:t>
                      </a:r>
                    </a:p>
                    <a:p>
                      <a:pPr marL="742950" lvl="1" indent="-285750">
                        <a:buFont typeface="Arial" panose="020B0604020202020204" pitchFamily="34" charset="0"/>
                        <a:buChar char="•"/>
                      </a:pPr>
                      <a:endParaRPr lang="en-US" sz="1600" dirty="0" smtClean="0"/>
                    </a:p>
                  </a:txBody>
                  <a:tcPr/>
                </a:tc>
                <a:tc>
                  <a:txBody>
                    <a:bodyPr/>
                    <a:lstStyle/>
                    <a:p>
                      <a:pPr marL="742950" lvl="1" indent="-285750">
                        <a:buFont typeface="Arial" panose="020B0604020202020204" pitchFamily="34" charset="0"/>
                        <a:buChar char="•"/>
                      </a:pPr>
                      <a:r>
                        <a:rPr lang="en-US" sz="1600" dirty="0" smtClean="0"/>
                        <a:t>Chief Cook</a:t>
                      </a:r>
                    </a:p>
                    <a:p>
                      <a:pPr marL="742950" lvl="1" indent="-285750">
                        <a:buFont typeface="Arial" panose="020B0604020202020204" pitchFamily="34" charset="0"/>
                        <a:buChar char="•"/>
                      </a:pPr>
                      <a:r>
                        <a:rPr lang="en-US" sz="1600" dirty="0" smtClean="0"/>
                        <a:t>Able Seaman</a:t>
                      </a:r>
                    </a:p>
                    <a:p>
                      <a:pPr marL="742950" lvl="1" indent="-285750">
                        <a:buFont typeface="Arial" panose="020B0604020202020204" pitchFamily="34" charset="0"/>
                        <a:buChar char="•"/>
                      </a:pPr>
                      <a:r>
                        <a:rPr lang="en-US" sz="1600" dirty="0" smtClean="0"/>
                        <a:t>Fireman</a:t>
                      </a:r>
                    </a:p>
                    <a:p>
                      <a:pPr marL="742950" lvl="1" indent="-285750">
                        <a:buFont typeface="Arial" panose="020B0604020202020204" pitchFamily="34" charset="0"/>
                        <a:buChar char="•"/>
                      </a:pPr>
                      <a:r>
                        <a:rPr lang="en-US" sz="1600" dirty="0" smtClean="0"/>
                        <a:t>Oiler</a:t>
                      </a:r>
                    </a:p>
                    <a:p>
                      <a:pPr marL="742950" lvl="1" indent="-285750">
                        <a:buFont typeface="Arial" panose="020B0604020202020204" pitchFamily="34" charset="0"/>
                        <a:buChar char="•"/>
                      </a:pPr>
                      <a:r>
                        <a:rPr lang="en-US" sz="1600" dirty="0" smtClean="0"/>
                        <a:t>Water Tender</a:t>
                      </a:r>
                    </a:p>
                    <a:p>
                      <a:pPr lvl="1"/>
                      <a:endParaRPr lang="en-US" dirty="0" smtClean="0"/>
                    </a:p>
                    <a:p>
                      <a:pPr marL="742950" lvl="1" indent="-285750">
                        <a:buFont typeface="Arial" panose="020B0604020202020204" pitchFamily="34" charset="0"/>
                        <a:buChar char="•"/>
                      </a:pPr>
                      <a:endParaRPr lang="en-US" dirty="0" smtClean="0"/>
                    </a:p>
                  </a:txBody>
                  <a:tcPr/>
                </a:tc>
              </a:tr>
            </a:tbl>
          </a:graphicData>
        </a:graphic>
      </p:graphicFrame>
    </p:spTree>
    <p:extLst>
      <p:ext uri="{BB962C8B-B14F-4D97-AF65-F5344CB8AC3E}">
        <p14:creationId xmlns:p14="http://schemas.microsoft.com/office/powerpoint/2010/main" val="127964374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30BE2-628C-471E-8C66-D327CB64C04E}">
  <ds:schemaRefs>
    <ds:schemaRef ds:uri="http://schemas.microsoft.com/sharepoint/v3/contenttype/forms"/>
  </ds:schemaRefs>
</ds:datastoreItem>
</file>

<file path=customXml/itemProps2.xml><?xml version="1.0" encoding="utf-8"?>
<ds:datastoreItem xmlns:ds="http://schemas.openxmlformats.org/officeDocument/2006/customXml" ds:itemID="{FD27198E-A07E-4C32-A1AC-CAC2D30672BD}">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293B71A-4251-4EE8-9986-D678BCED1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1132</TotalTime>
  <Words>844</Words>
  <Application>Microsoft Office PowerPoint</Application>
  <PresentationFormat>On-screen Show (4:3)</PresentationFormat>
  <Paragraphs>137</Paragraphs>
  <Slides>12</Slides>
  <Notes>4</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3_Office Theme</vt:lpstr>
      <vt:lpstr>4_Office Theme</vt:lpstr>
      <vt:lpstr>8_Office Theme</vt:lpstr>
      <vt:lpstr>2_Office Theme</vt:lpstr>
      <vt:lpstr>5_Office Theme</vt:lpstr>
      <vt:lpstr>9_Office Theme</vt:lpstr>
      <vt:lpstr>PowerPoint Presentation</vt:lpstr>
      <vt:lpstr>PowerPoint Presentation</vt:lpstr>
      <vt:lpstr>ApprenticeshipUSA continues to grow.</vt:lpstr>
      <vt:lpstr>Expansion for Fiscal Year 2016: $90 Million for American Apprenticeship Grant program </vt:lpstr>
      <vt:lpstr>PowerPoint Presentation</vt:lpstr>
      <vt:lpstr>Registered Apprenticeship delivers results  for workers and the nation.</vt:lpstr>
      <vt:lpstr>PowerPoint Presentation</vt:lpstr>
      <vt:lpstr>Apprenticeship and Maritime</vt:lpstr>
      <vt:lpstr>Registered Apprenticeship in Maritime</vt:lpstr>
      <vt:lpstr>Registered Apprenticeship in Maritime/Seaports</vt:lpstr>
      <vt:lpstr>DOL.GOV/Apprenticeship:  New Resources</vt:lpstr>
      <vt:lpstr>Questions? Thank you for Your Participation</vt:lpstr>
    </vt:vector>
  </TitlesOfParts>
  <Company>Employment &amp; Training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ETA User</dc:creator>
  <cp:lastModifiedBy>Richard Boll</cp:lastModifiedBy>
  <cp:revision>93</cp:revision>
  <dcterms:created xsi:type="dcterms:W3CDTF">2016-04-07T18:18:03Z</dcterms:created>
  <dcterms:modified xsi:type="dcterms:W3CDTF">2016-06-22T11:36:52Z</dcterms:modified>
</cp:coreProperties>
</file>